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12" r:id="rId2"/>
    <p:sldId id="299" r:id="rId3"/>
    <p:sldId id="256" r:id="rId4"/>
    <p:sldId id="288" r:id="rId5"/>
    <p:sldId id="315" r:id="rId6"/>
    <p:sldId id="306" r:id="rId7"/>
    <p:sldId id="314" r:id="rId8"/>
    <p:sldId id="292" r:id="rId9"/>
    <p:sldId id="29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F00"/>
    <a:srgbClr val="FFB3B3"/>
    <a:srgbClr val="F57837"/>
    <a:srgbClr val="FF8B8B"/>
    <a:srgbClr val="00CC5C"/>
    <a:srgbClr val="71FFB1"/>
    <a:srgbClr val="003A1A"/>
    <a:srgbClr val="FF4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10" autoAdjust="0"/>
    <p:restoredTop sz="73551" autoAdjust="0"/>
  </p:normalViewPr>
  <p:slideViewPr>
    <p:cSldViewPr snapToGrid="0">
      <p:cViewPr varScale="1">
        <p:scale>
          <a:sx n="84" d="100"/>
          <a:sy n="84" d="100"/>
        </p:scale>
        <p:origin x="11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7D25ED-24E3-4153-9A04-D16C76CCD0CC}" type="datetimeFigureOut">
              <a:rPr lang="en-US" smtClean="0"/>
              <a:t>7/10/26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9C1F9-E790-4723-870C-229845D71B0C}" type="slidenum">
              <a:rPr lang="en-US" smtClean="0"/>
              <a:t>‹#›</a:t>
            </a:fld>
            <a:endParaRPr lang="en-US"/>
          </a:p>
        </p:txBody>
      </p:sp>
    </p:spTree>
    <p:extLst>
      <p:ext uri="{BB962C8B-B14F-4D97-AF65-F5344CB8AC3E}">
        <p14:creationId xmlns:p14="http://schemas.microsoft.com/office/powerpoint/2010/main" val="220814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200" dirty="0">
                <a:solidFill>
                  <a:schemeClr val="tx1"/>
                </a:solidFill>
                <a:effectLst/>
                <a:latin typeface="+mn-lt"/>
                <a:ea typeface="+mn-ea"/>
                <a:cs typeface="+mn-cs"/>
              </a:rPr>
              <a:t>Today’s Safety Spotlight is called </a:t>
            </a:r>
            <a:r>
              <a:rPr lang="en-US" sz="1200" i="1" kern="1200" dirty="0">
                <a:solidFill>
                  <a:schemeClr val="tx1"/>
                </a:solidFill>
                <a:effectLst/>
                <a:latin typeface="+mn-lt"/>
                <a:ea typeface="+mn-ea"/>
                <a:cs typeface="+mn-cs"/>
              </a:rPr>
              <a:t>Act Your Age</a:t>
            </a:r>
            <a:r>
              <a:rPr lang="en-US" sz="1200" kern="1200" dirty="0">
                <a:solidFill>
                  <a:schemeClr val="tx1"/>
                </a:solidFill>
                <a:effectLst/>
                <a:latin typeface="+mn-lt"/>
                <a:ea typeface="+mn-ea"/>
                <a:cs typeface="+mn-cs"/>
              </a:rPr>
              <a:t> and is focused on a sometimes-overlooked cause of accidents at work: Horseplay.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65828B-8C61-4EE7-8D74-D0C07558C6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43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quick search of OSHA accident reports reveals several recent serious injuries and even fatalities related to horsing around. Here’s an example involving a “Gator” UTV, similar to those that are used by many school (county) maintenance departments.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 for text and read the displayed description]</a:t>
            </a:r>
          </a:p>
          <a:p>
            <a:endParaRPr lang="en-US" dirty="0"/>
          </a:p>
        </p:txBody>
      </p:sp>
      <p:sp>
        <p:nvSpPr>
          <p:cNvPr id="4" name="Slide Number Placeholder 3"/>
          <p:cNvSpPr>
            <a:spLocks noGrp="1"/>
          </p:cNvSpPr>
          <p:nvPr>
            <p:ph type="sldNum" sz="quarter" idx="5"/>
          </p:nvPr>
        </p:nvSpPr>
        <p:spPr/>
        <p:txBody>
          <a:bodyPr/>
          <a:lstStyle/>
          <a:p>
            <a:fld id="{B169C1F9-E790-4723-870C-229845D71B0C}" type="slidenum">
              <a:rPr lang="en-US" smtClean="0"/>
              <a:t>3</a:t>
            </a:fld>
            <a:endParaRPr lang="en-US"/>
          </a:p>
        </p:txBody>
      </p:sp>
    </p:spTree>
    <p:extLst>
      <p:ext uri="{BB962C8B-B14F-4D97-AF65-F5344CB8AC3E}">
        <p14:creationId xmlns:p14="http://schemas.microsoft.com/office/powerpoint/2010/main" val="1465411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EE7CF-6DD3-00E9-71EC-D5882839C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C67CB5-8D0B-EF8F-5959-1C254D032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4E9BFF-ED97-0009-F7C9-22EA7F3FCC7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And here’s one that happened in a service garage: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and read the displayed accident description]</a:t>
            </a:r>
          </a:p>
          <a:p>
            <a:r>
              <a:rPr lang="en-US" sz="1200" kern="1200" dirty="0">
                <a:solidFill>
                  <a:schemeClr val="tx1"/>
                </a:solidFill>
                <a:effectLst/>
                <a:latin typeface="+mn-lt"/>
                <a:ea typeface="+mn-ea"/>
                <a:cs typeface="+mn-cs"/>
              </a:rPr>
              <a:t>I’m sure you all get the point that horseplay on the job can turn out very badly. </a:t>
            </a:r>
            <a:endParaRPr lang="en-US" dirty="0"/>
          </a:p>
        </p:txBody>
      </p:sp>
      <p:sp>
        <p:nvSpPr>
          <p:cNvPr id="4" name="Slide Number Placeholder 3">
            <a:extLst>
              <a:ext uri="{FF2B5EF4-FFF2-40B4-BE49-F238E27FC236}">
                <a16:creationId xmlns:a16="http://schemas.microsoft.com/office/drawing/2014/main" id="{EFA6FBAB-244B-1619-21E3-278A8272CDC4}"/>
              </a:ext>
            </a:extLst>
          </p:cNvPr>
          <p:cNvSpPr>
            <a:spLocks noGrp="1"/>
          </p:cNvSpPr>
          <p:nvPr>
            <p:ph type="sldNum" sz="quarter" idx="5"/>
          </p:nvPr>
        </p:nvSpPr>
        <p:spPr/>
        <p:txBody>
          <a:bodyPr/>
          <a:lstStyle/>
          <a:p>
            <a:fld id="{B169C1F9-E790-4723-870C-229845D71B0C}" type="slidenum">
              <a:rPr lang="en-US" smtClean="0"/>
              <a:t>4</a:t>
            </a:fld>
            <a:endParaRPr lang="en-US"/>
          </a:p>
        </p:txBody>
      </p:sp>
    </p:spTree>
    <p:extLst>
      <p:ext uri="{BB962C8B-B14F-4D97-AF65-F5344CB8AC3E}">
        <p14:creationId xmlns:p14="http://schemas.microsoft.com/office/powerpoint/2010/main" val="3581860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B1DE7-B01C-86AE-C6FD-A5C1462B8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97378-F1AB-B4B7-223B-B451F963C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1646BB-B2BE-E398-1341-D5DA19640B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 for individual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Fortunately, we haven’t had a large number of horseplay related accidents in our programs over the years, but we have had some serious occurrences involving golf carts &amp; utility carts. </a:t>
            </a:r>
          </a:p>
          <a:p>
            <a:r>
              <a:rPr lang="en-US" sz="1200" kern="1200" dirty="0">
                <a:solidFill>
                  <a:schemeClr val="tx1"/>
                </a:solidFill>
                <a:effectLst/>
                <a:latin typeface="+mn-lt"/>
                <a:ea typeface="+mn-ea"/>
                <a:cs typeface="+mn-cs"/>
              </a:rPr>
              <a:t>If you drive a utility vehicle at work, make sure you take its safe operation as seriously as if you were driving a full-size vehicle. This requires overcoming distractions, frequently scanning ahead, left and right and driving at a safe speed. And </a:t>
            </a:r>
            <a:r>
              <a:rPr lang="en-US" sz="1200" b="1" i="1" kern="1200" dirty="0">
                <a:solidFill>
                  <a:schemeClr val="tx1"/>
                </a:solidFill>
                <a:effectLst/>
                <a:latin typeface="+mn-lt"/>
                <a:ea typeface="+mn-ea"/>
                <a:cs typeface="+mn-cs"/>
              </a:rPr>
              <a:t>never</a:t>
            </a:r>
            <a:r>
              <a:rPr lang="en-US" sz="1200" kern="1200" dirty="0">
                <a:solidFill>
                  <a:schemeClr val="tx1"/>
                </a:solidFill>
                <a:effectLst/>
                <a:latin typeface="+mn-lt"/>
                <a:ea typeface="+mn-ea"/>
                <a:cs typeface="+mn-cs"/>
              </a:rPr>
              <a:t> using the vehicle as a toy. </a:t>
            </a:r>
            <a:endParaRPr lang="en-US" dirty="0"/>
          </a:p>
        </p:txBody>
      </p:sp>
      <p:sp>
        <p:nvSpPr>
          <p:cNvPr id="4" name="Slide Number Placeholder 3">
            <a:extLst>
              <a:ext uri="{FF2B5EF4-FFF2-40B4-BE49-F238E27FC236}">
                <a16:creationId xmlns:a16="http://schemas.microsoft.com/office/drawing/2014/main" id="{6EA85BB0-C2E9-F580-733A-59E37E1B9CF6}"/>
              </a:ext>
            </a:extLst>
          </p:cNvPr>
          <p:cNvSpPr>
            <a:spLocks noGrp="1"/>
          </p:cNvSpPr>
          <p:nvPr>
            <p:ph type="sldNum" sz="quarter" idx="5"/>
          </p:nvPr>
        </p:nvSpPr>
        <p:spPr/>
        <p:txBody>
          <a:bodyPr/>
          <a:lstStyle/>
          <a:p>
            <a:fld id="{B169C1F9-E790-4723-870C-229845D71B0C}" type="slidenum">
              <a:rPr lang="en-US" smtClean="0"/>
              <a:t>5</a:t>
            </a:fld>
            <a:endParaRPr lang="en-US"/>
          </a:p>
        </p:txBody>
      </p:sp>
    </p:spTree>
    <p:extLst>
      <p:ext uri="{BB962C8B-B14F-4D97-AF65-F5344CB8AC3E}">
        <p14:creationId xmlns:p14="http://schemas.microsoft.com/office/powerpoint/2010/main" val="2313833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E83D3-2109-2064-D11D-59EB14BED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EB508-2A22-3D87-C310-46DC56CDB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89345F-2DD2-3931-E80E-568AC62DBFB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 you can see, we’ve also had auxiliary workers injured while playing games with students and coworkers. I can assure you that these accidents are very common among teachers and coaches.</a:t>
            </a:r>
          </a:p>
          <a:p>
            <a:r>
              <a:rPr lang="en-US" sz="1200" kern="1200" dirty="0">
                <a:solidFill>
                  <a:schemeClr val="tx1"/>
                </a:solidFill>
                <a:effectLst/>
                <a:latin typeface="+mn-lt"/>
                <a:ea typeface="+mn-ea"/>
                <a:cs typeface="+mn-cs"/>
              </a:rPr>
              <a:t>It’s important for us to recognize our physical limitations when deciding whether to run, jump or play, even when trying to interact positively with students. The older we get, the less we can count on stamina, balance and flexibility. In these situations, it is very important to </a:t>
            </a:r>
            <a:r>
              <a:rPr lang="en-US" sz="1200" i="1" kern="1200" dirty="0">
                <a:solidFill>
                  <a:schemeClr val="tx1"/>
                </a:solidFill>
                <a:effectLst/>
                <a:latin typeface="+mn-lt"/>
                <a:ea typeface="+mn-ea"/>
                <a:cs typeface="+mn-cs"/>
              </a:rPr>
              <a:t>Act Your Age</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0CCA2BF-6C0D-BEA2-0B28-11C97D16AB8C}"/>
              </a:ext>
            </a:extLst>
          </p:cNvPr>
          <p:cNvSpPr>
            <a:spLocks noGrp="1"/>
          </p:cNvSpPr>
          <p:nvPr>
            <p:ph type="sldNum" sz="quarter" idx="5"/>
          </p:nvPr>
        </p:nvSpPr>
        <p:spPr/>
        <p:txBody>
          <a:bodyPr/>
          <a:lstStyle/>
          <a:p>
            <a:fld id="{B169C1F9-E790-4723-870C-229845D71B0C}" type="slidenum">
              <a:rPr lang="en-US" smtClean="0"/>
              <a:t>6</a:t>
            </a:fld>
            <a:endParaRPr lang="en-US"/>
          </a:p>
        </p:txBody>
      </p:sp>
    </p:spTree>
    <p:extLst>
      <p:ext uri="{BB962C8B-B14F-4D97-AF65-F5344CB8AC3E}">
        <p14:creationId xmlns:p14="http://schemas.microsoft.com/office/powerpoint/2010/main" val="100029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AABEA-D3DA-C694-EC42-47FE61D915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9D40E-E352-152A-517B-2EEF93C185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B7A79-C51B-7216-E584-D65C531FD4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[display each bullet individually, one after the other, shortly after the slide is called up]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Among auxiliary workers, we have had some non-horseplay running &amp; jumping injuries recently. As you can see, the top two were related to situations that might have seemed urgent to the injured worker. We’ve had many such accidents with teachers, administrators and paraprofessionals who have run after a student or toward the scene of an altercation.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third example happened as the driver was conducting bus evacuation training, so it was presumably more of a conscious choice. In the past, we have received leg and back injury claims resulting from the decision to jump from trailers, tailgates, platforms, ladders and heavy equipment cabs. If you have a choice whether to step down or jump down, we recommend stepping. </a:t>
            </a:r>
            <a:endParaRPr lang="en-US" dirty="0"/>
          </a:p>
        </p:txBody>
      </p:sp>
      <p:sp>
        <p:nvSpPr>
          <p:cNvPr id="4" name="Slide Number Placeholder 3">
            <a:extLst>
              <a:ext uri="{FF2B5EF4-FFF2-40B4-BE49-F238E27FC236}">
                <a16:creationId xmlns:a16="http://schemas.microsoft.com/office/drawing/2014/main" id="{29D39925-1C17-62E8-55B8-6CDE3FD6AE3E}"/>
              </a:ext>
            </a:extLst>
          </p:cNvPr>
          <p:cNvSpPr>
            <a:spLocks noGrp="1"/>
          </p:cNvSpPr>
          <p:nvPr>
            <p:ph type="sldNum" sz="quarter" idx="5"/>
          </p:nvPr>
        </p:nvSpPr>
        <p:spPr/>
        <p:txBody>
          <a:bodyPr/>
          <a:lstStyle/>
          <a:p>
            <a:fld id="{B169C1F9-E790-4723-870C-229845D71B0C}" type="slidenum">
              <a:rPr lang="en-US" smtClean="0"/>
              <a:t>7</a:t>
            </a:fld>
            <a:endParaRPr lang="en-US"/>
          </a:p>
        </p:txBody>
      </p:sp>
    </p:spTree>
    <p:extLst>
      <p:ext uri="{BB962C8B-B14F-4D97-AF65-F5344CB8AC3E}">
        <p14:creationId xmlns:p14="http://schemas.microsoft.com/office/powerpoint/2010/main" val="3154936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DB120-1C5A-7407-52C5-A7C25C95F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61D67-A929-2083-65B4-8C7364FF9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95A22-F9E8-169B-6612-87A7A4A207F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We recommend reacting to urgent situations the same way EMS responds to an emergency: calmly and under control. EMS workers are trained </a:t>
            </a:r>
            <a:r>
              <a:rPr lang="en-US" sz="1200" b="1"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to run or rush to an emergency scene for a variety of reasons. </a:t>
            </a:r>
          </a:p>
          <a:p>
            <a:r>
              <a:rPr lang="en-US" sz="1200" b="1"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Most importantly, there is a risk of falling. An EMS worker with a broken leg won’t be of much help during a medical emergency, will he?</a:t>
            </a:r>
          </a:p>
          <a:p>
            <a:r>
              <a:rPr lang="en-US" sz="1200" b="1"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Secondly, rushing hinders the responder’s ability to assess the situation and the environment.</a:t>
            </a:r>
          </a:p>
          <a:p>
            <a:r>
              <a:rPr lang="en-US" sz="1200" b="1" kern="1200" dirty="0">
                <a:solidFill>
                  <a:schemeClr val="tx1"/>
                </a:solidFill>
                <a:effectLst/>
                <a:latin typeface="+mn-lt"/>
                <a:ea typeface="+mn-ea"/>
                <a:cs typeface="+mn-cs"/>
              </a:rPr>
              <a:t>[click]+ </a:t>
            </a:r>
          </a:p>
          <a:p>
            <a:r>
              <a:rPr lang="en-US" sz="1200" kern="1200" dirty="0">
                <a:solidFill>
                  <a:schemeClr val="tx1"/>
                </a:solidFill>
                <a:effectLst/>
                <a:latin typeface="+mn-lt"/>
                <a:ea typeface="+mn-ea"/>
                <a:cs typeface="+mn-cs"/>
              </a:rPr>
              <a:t>And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rushing affects the responder’s ability to think clearly and calmly.</a:t>
            </a:r>
            <a:endParaRPr lang="en-US" dirty="0"/>
          </a:p>
        </p:txBody>
      </p:sp>
      <p:sp>
        <p:nvSpPr>
          <p:cNvPr id="4" name="Slide Number Placeholder 3">
            <a:extLst>
              <a:ext uri="{FF2B5EF4-FFF2-40B4-BE49-F238E27FC236}">
                <a16:creationId xmlns:a16="http://schemas.microsoft.com/office/drawing/2014/main" id="{44924C4D-DC0E-B9DC-63EC-B381B1C02858}"/>
              </a:ext>
            </a:extLst>
          </p:cNvPr>
          <p:cNvSpPr>
            <a:spLocks noGrp="1"/>
          </p:cNvSpPr>
          <p:nvPr>
            <p:ph type="sldNum" sz="quarter" idx="5"/>
          </p:nvPr>
        </p:nvSpPr>
        <p:spPr/>
        <p:txBody>
          <a:bodyPr/>
          <a:lstStyle/>
          <a:p>
            <a:fld id="{B169C1F9-E790-4723-870C-229845D71B0C}" type="slidenum">
              <a:rPr lang="en-US" smtClean="0"/>
              <a:t>8</a:t>
            </a:fld>
            <a:endParaRPr lang="en-US"/>
          </a:p>
        </p:txBody>
      </p:sp>
    </p:spTree>
    <p:extLst>
      <p:ext uri="{BB962C8B-B14F-4D97-AF65-F5344CB8AC3E}">
        <p14:creationId xmlns:p14="http://schemas.microsoft.com/office/powerpoint/2010/main" val="878082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8A461-DD46-0DE8-4369-6EED7C699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A4BE1-ACC9-6681-D768-25480A04C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A8B82F-56DF-0B8B-B461-1DC1778FC97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closing, let’s all remember to Act Our Age, knowing that horseplay can result in serious or even fatal injuries at work. Sure, it can be fun, but there are other, safer ways to bond with coworkers and make the workday more enjoyable and interesting.  There are plenty of other hazards at work that deserve your attention.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responding to an emergency, remember to stay calm and avoid running or rushing. Your response will be more effective if you provide help promptly, but under control.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That’s it for our Safety Spotlight. Now let’s go to the main program.</a:t>
            </a:r>
            <a:endParaRPr lang="en-US" dirty="0"/>
          </a:p>
        </p:txBody>
      </p:sp>
      <p:sp>
        <p:nvSpPr>
          <p:cNvPr id="4" name="Slide Number Placeholder 3">
            <a:extLst>
              <a:ext uri="{FF2B5EF4-FFF2-40B4-BE49-F238E27FC236}">
                <a16:creationId xmlns:a16="http://schemas.microsoft.com/office/drawing/2014/main" id="{B8A4C0DE-11E0-B279-A315-0C5301976DC2}"/>
              </a:ext>
            </a:extLst>
          </p:cNvPr>
          <p:cNvSpPr>
            <a:spLocks noGrp="1"/>
          </p:cNvSpPr>
          <p:nvPr>
            <p:ph type="sldNum" sz="quarter" idx="5"/>
          </p:nvPr>
        </p:nvSpPr>
        <p:spPr/>
        <p:txBody>
          <a:bodyPr/>
          <a:lstStyle/>
          <a:p>
            <a:fld id="{B169C1F9-E790-4723-870C-229845D71B0C}" type="slidenum">
              <a:rPr lang="en-US" smtClean="0"/>
              <a:t>9</a:t>
            </a:fld>
            <a:endParaRPr lang="en-US"/>
          </a:p>
        </p:txBody>
      </p:sp>
    </p:spTree>
    <p:extLst>
      <p:ext uri="{BB962C8B-B14F-4D97-AF65-F5344CB8AC3E}">
        <p14:creationId xmlns:p14="http://schemas.microsoft.com/office/powerpoint/2010/main" val="1652685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1E6F9-108D-CAF6-112C-38D59D323A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F888E9-DD98-1609-87C7-1110BC0EF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417E57-EDE5-A4CF-26C3-A28F65897D98}"/>
              </a:ext>
            </a:extLst>
          </p:cNvPr>
          <p:cNvSpPr>
            <a:spLocks noGrp="1"/>
          </p:cNvSpPr>
          <p:nvPr>
            <p:ph type="dt" sz="half" idx="10"/>
          </p:nvPr>
        </p:nvSpPr>
        <p:spPr/>
        <p:txBody>
          <a:bodyPr/>
          <a:lstStyle/>
          <a:p>
            <a:fld id="{CC4A65D4-12AB-43F4-A8F1-737E1DF100EE}" type="datetimeFigureOut">
              <a:rPr lang="en-US" smtClean="0"/>
              <a:t>7/10/26</a:t>
            </a:fld>
            <a:endParaRPr lang="en-US"/>
          </a:p>
        </p:txBody>
      </p:sp>
      <p:sp>
        <p:nvSpPr>
          <p:cNvPr id="5" name="Footer Placeholder 4">
            <a:extLst>
              <a:ext uri="{FF2B5EF4-FFF2-40B4-BE49-F238E27FC236}">
                <a16:creationId xmlns:a16="http://schemas.microsoft.com/office/drawing/2014/main" id="{4ADD464E-F5AE-B1B0-27D0-928627214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CD0ED-5AA8-7222-9AB7-BB92E5EB950E}"/>
              </a:ext>
            </a:extLst>
          </p:cNvPr>
          <p:cNvSpPr>
            <a:spLocks noGrp="1"/>
          </p:cNvSpPr>
          <p:nvPr>
            <p:ph type="sldNum" sz="quarter" idx="12"/>
          </p:nvPr>
        </p:nvSpPr>
        <p:spPr/>
        <p:txBody>
          <a:bodyPr/>
          <a:lstStyle/>
          <a:p>
            <a:fld id="{0809794E-AAA3-46F1-BB36-2963722AE87B}" type="slidenum">
              <a:rPr lang="en-US" smtClean="0"/>
              <a:t>‹#›</a:t>
            </a:fld>
            <a:endParaRPr lang="en-US"/>
          </a:p>
        </p:txBody>
      </p:sp>
    </p:spTree>
    <p:extLst>
      <p:ext uri="{BB962C8B-B14F-4D97-AF65-F5344CB8AC3E}">
        <p14:creationId xmlns:p14="http://schemas.microsoft.com/office/powerpoint/2010/main" val="2156495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BB62F-C096-242C-6E41-1E56015271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ED4019-F5B0-F393-1FB9-9DD66F2173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1A598-20FB-DC97-D0D0-EBCEE75889AE}"/>
              </a:ext>
            </a:extLst>
          </p:cNvPr>
          <p:cNvSpPr>
            <a:spLocks noGrp="1"/>
          </p:cNvSpPr>
          <p:nvPr>
            <p:ph type="dt" sz="half" idx="10"/>
          </p:nvPr>
        </p:nvSpPr>
        <p:spPr/>
        <p:txBody>
          <a:bodyPr/>
          <a:lstStyle/>
          <a:p>
            <a:fld id="{CC4A65D4-12AB-43F4-A8F1-737E1DF100EE}" type="datetimeFigureOut">
              <a:rPr lang="en-US" smtClean="0"/>
              <a:t>7/10/26</a:t>
            </a:fld>
            <a:endParaRPr lang="en-US"/>
          </a:p>
        </p:txBody>
      </p:sp>
      <p:sp>
        <p:nvSpPr>
          <p:cNvPr id="5" name="Footer Placeholder 4">
            <a:extLst>
              <a:ext uri="{FF2B5EF4-FFF2-40B4-BE49-F238E27FC236}">
                <a16:creationId xmlns:a16="http://schemas.microsoft.com/office/drawing/2014/main" id="{1AEE11E2-F937-4C71-305E-F2DE42755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4C3EE-9D4F-EA9D-A9CC-FB3EB24DB044}"/>
              </a:ext>
            </a:extLst>
          </p:cNvPr>
          <p:cNvSpPr>
            <a:spLocks noGrp="1"/>
          </p:cNvSpPr>
          <p:nvPr>
            <p:ph type="sldNum" sz="quarter" idx="12"/>
          </p:nvPr>
        </p:nvSpPr>
        <p:spPr/>
        <p:txBody>
          <a:bodyPr/>
          <a:lstStyle/>
          <a:p>
            <a:fld id="{0809794E-AAA3-46F1-BB36-2963722AE87B}" type="slidenum">
              <a:rPr lang="en-US" smtClean="0"/>
              <a:t>‹#›</a:t>
            </a:fld>
            <a:endParaRPr lang="en-US"/>
          </a:p>
        </p:txBody>
      </p:sp>
    </p:spTree>
    <p:extLst>
      <p:ext uri="{BB962C8B-B14F-4D97-AF65-F5344CB8AC3E}">
        <p14:creationId xmlns:p14="http://schemas.microsoft.com/office/powerpoint/2010/main" val="3924980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F7070A-1D64-3D77-BC5D-746B7C5032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323815-3AA4-A01A-C737-679F4846B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7AAD4-9A77-A79C-DC57-E0DA5E5C22BB}"/>
              </a:ext>
            </a:extLst>
          </p:cNvPr>
          <p:cNvSpPr>
            <a:spLocks noGrp="1"/>
          </p:cNvSpPr>
          <p:nvPr>
            <p:ph type="dt" sz="half" idx="10"/>
          </p:nvPr>
        </p:nvSpPr>
        <p:spPr/>
        <p:txBody>
          <a:bodyPr/>
          <a:lstStyle/>
          <a:p>
            <a:fld id="{CC4A65D4-12AB-43F4-A8F1-737E1DF100EE}" type="datetimeFigureOut">
              <a:rPr lang="en-US" smtClean="0"/>
              <a:t>7/10/26</a:t>
            </a:fld>
            <a:endParaRPr lang="en-US"/>
          </a:p>
        </p:txBody>
      </p:sp>
      <p:sp>
        <p:nvSpPr>
          <p:cNvPr id="5" name="Footer Placeholder 4">
            <a:extLst>
              <a:ext uri="{FF2B5EF4-FFF2-40B4-BE49-F238E27FC236}">
                <a16:creationId xmlns:a16="http://schemas.microsoft.com/office/drawing/2014/main" id="{AE10B962-9393-BE9D-822D-4D3062283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5688E-81EA-E233-DA24-A623374020D6}"/>
              </a:ext>
            </a:extLst>
          </p:cNvPr>
          <p:cNvSpPr>
            <a:spLocks noGrp="1"/>
          </p:cNvSpPr>
          <p:nvPr>
            <p:ph type="sldNum" sz="quarter" idx="12"/>
          </p:nvPr>
        </p:nvSpPr>
        <p:spPr/>
        <p:txBody>
          <a:bodyPr/>
          <a:lstStyle/>
          <a:p>
            <a:fld id="{0809794E-AAA3-46F1-BB36-2963722AE87B}" type="slidenum">
              <a:rPr lang="en-US" smtClean="0"/>
              <a:t>‹#›</a:t>
            </a:fld>
            <a:endParaRPr lang="en-US"/>
          </a:p>
        </p:txBody>
      </p:sp>
    </p:spTree>
    <p:extLst>
      <p:ext uri="{BB962C8B-B14F-4D97-AF65-F5344CB8AC3E}">
        <p14:creationId xmlns:p14="http://schemas.microsoft.com/office/powerpoint/2010/main" val="3422243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0B1DA-3110-9C93-9C06-01F11CE8A1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DE590-9EB7-9FC2-A9CB-12431B55B0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BDE29-8D5E-D095-21F8-DC1DFF9684E9}"/>
              </a:ext>
            </a:extLst>
          </p:cNvPr>
          <p:cNvSpPr>
            <a:spLocks noGrp="1"/>
          </p:cNvSpPr>
          <p:nvPr>
            <p:ph type="dt" sz="half" idx="10"/>
          </p:nvPr>
        </p:nvSpPr>
        <p:spPr/>
        <p:txBody>
          <a:bodyPr/>
          <a:lstStyle/>
          <a:p>
            <a:fld id="{CC4A65D4-12AB-43F4-A8F1-737E1DF100EE}" type="datetimeFigureOut">
              <a:rPr lang="en-US" smtClean="0"/>
              <a:t>7/10/26</a:t>
            </a:fld>
            <a:endParaRPr lang="en-US"/>
          </a:p>
        </p:txBody>
      </p:sp>
      <p:sp>
        <p:nvSpPr>
          <p:cNvPr id="5" name="Footer Placeholder 4">
            <a:extLst>
              <a:ext uri="{FF2B5EF4-FFF2-40B4-BE49-F238E27FC236}">
                <a16:creationId xmlns:a16="http://schemas.microsoft.com/office/drawing/2014/main" id="{E6291E34-27DF-0E58-81F2-D29E8B2E8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948A9-7A97-DB6B-700B-9F473B5D2BF7}"/>
              </a:ext>
            </a:extLst>
          </p:cNvPr>
          <p:cNvSpPr>
            <a:spLocks noGrp="1"/>
          </p:cNvSpPr>
          <p:nvPr>
            <p:ph type="sldNum" sz="quarter" idx="12"/>
          </p:nvPr>
        </p:nvSpPr>
        <p:spPr/>
        <p:txBody>
          <a:bodyPr/>
          <a:lstStyle/>
          <a:p>
            <a:fld id="{0809794E-AAA3-46F1-BB36-2963722AE87B}" type="slidenum">
              <a:rPr lang="en-US" smtClean="0"/>
              <a:t>‹#›</a:t>
            </a:fld>
            <a:endParaRPr lang="en-US"/>
          </a:p>
        </p:txBody>
      </p:sp>
    </p:spTree>
    <p:extLst>
      <p:ext uri="{BB962C8B-B14F-4D97-AF65-F5344CB8AC3E}">
        <p14:creationId xmlns:p14="http://schemas.microsoft.com/office/powerpoint/2010/main" val="851896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50A3-8A17-B7F7-0A28-CD3EE501DD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2A83A3-39AF-3816-DEEF-1C27E5BC74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98ECEC-662C-00AA-7EB8-263F5F730AAB}"/>
              </a:ext>
            </a:extLst>
          </p:cNvPr>
          <p:cNvSpPr>
            <a:spLocks noGrp="1"/>
          </p:cNvSpPr>
          <p:nvPr>
            <p:ph type="dt" sz="half" idx="10"/>
          </p:nvPr>
        </p:nvSpPr>
        <p:spPr/>
        <p:txBody>
          <a:bodyPr/>
          <a:lstStyle/>
          <a:p>
            <a:fld id="{CC4A65D4-12AB-43F4-A8F1-737E1DF100EE}" type="datetimeFigureOut">
              <a:rPr lang="en-US" smtClean="0"/>
              <a:t>7/10/26</a:t>
            </a:fld>
            <a:endParaRPr lang="en-US"/>
          </a:p>
        </p:txBody>
      </p:sp>
      <p:sp>
        <p:nvSpPr>
          <p:cNvPr id="5" name="Footer Placeholder 4">
            <a:extLst>
              <a:ext uri="{FF2B5EF4-FFF2-40B4-BE49-F238E27FC236}">
                <a16:creationId xmlns:a16="http://schemas.microsoft.com/office/drawing/2014/main" id="{8B54B7E8-2F8D-1A08-DE8D-0BB07B2229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7AD0C-0EC3-7E30-A8C7-987BE2EC1C97}"/>
              </a:ext>
            </a:extLst>
          </p:cNvPr>
          <p:cNvSpPr>
            <a:spLocks noGrp="1"/>
          </p:cNvSpPr>
          <p:nvPr>
            <p:ph type="sldNum" sz="quarter" idx="12"/>
          </p:nvPr>
        </p:nvSpPr>
        <p:spPr/>
        <p:txBody>
          <a:bodyPr/>
          <a:lstStyle/>
          <a:p>
            <a:fld id="{0809794E-AAA3-46F1-BB36-2963722AE87B}" type="slidenum">
              <a:rPr lang="en-US" smtClean="0"/>
              <a:t>‹#›</a:t>
            </a:fld>
            <a:endParaRPr lang="en-US"/>
          </a:p>
        </p:txBody>
      </p:sp>
    </p:spTree>
    <p:extLst>
      <p:ext uri="{BB962C8B-B14F-4D97-AF65-F5344CB8AC3E}">
        <p14:creationId xmlns:p14="http://schemas.microsoft.com/office/powerpoint/2010/main" val="2675023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8758-436C-D854-BF5A-19733BBC42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5ADE2-9890-C38C-0204-5741CFA9C4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1C1E41-2C62-0F93-DFF3-8C26DAC96A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3E1300-6468-5445-2B98-E159184F3E57}"/>
              </a:ext>
            </a:extLst>
          </p:cNvPr>
          <p:cNvSpPr>
            <a:spLocks noGrp="1"/>
          </p:cNvSpPr>
          <p:nvPr>
            <p:ph type="dt" sz="half" idx="10"/>
          </p:nvPr>
        </p:nvSpPr>
        <p:spPr/>
        <p:txBody>
          <a:bodyPr/>
          <a:lstStyle/>
          <a:p>
            <a:fld id="{CC4A65D4-12AB-43F4-A8F1-737E1DF100EE}" type="datetimeFigureOut">
              <a:rPr lang="en-US" smtClean="0"/>
              <a:t>7/10/26</a:t>
            </a:fld>
            <a:endParaRPr lang="en-US"/>
          </a:p>
        </p:txBody>
      </p:sp>
      <p:sp>
        <p:nvSpPr>
          <p:cNvPr id="6" name="Footer Placeholder 5">
            <a:extLst>
              <a:ext uri="{FF2B5EF4-FFF2-40B4-BE49-F238E27FC236}">
                <a16:creationId xmlns:a16="http://schemas.microsoft.com/office/drawing/2014/main" id="{CF47973E-CDDB-A48F-F754-98678663D9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958C3-71D8-9916-FC7A-75EB7E0476DC}"/>
              </a:ext>
            </a:extLst>
          </p:cNvPr>
          <p:cNvSpPr>
            <a:spLocks noGrp="1"/>
          </p:cNvSpPr>
          <p:nvPr>
            <p:ph type="sldNum" sz="quarter" idx="12"/>
          </p:nvPr>
        </p:nvSpPr>
        <p:spPr/>
        <p:txBody>
          <a:bodyPr/>
          <a:lstStyle/>
          <a:p>
            <a:fld id="{0809794E-AAA3-46F1-BB36-2963722AE87B}" type="slidenum">
              <a:rPr lang="en-US" smtClean="0"/>
              <a:t>‹#›</a:t>
            </a:fld>
            <a:endParaRPr lang="en-US"/>
          </a:p>
        </p:txBody>
      </p:sp>
    </p:spTree>
    <p:extLst>
      <p:ext uri="{BB962C8B-B14F-4D97-AF65-F5344CB8AC3E}">
        <p14:creationId xmlns:p14="http://schemas.microsoft.com/office/powerpoint/2010/main" val="2286985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E313-9224-BFAE-581E-61F94CF154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CF71DB-57D2-8FB5-B1FE-0EA364AC43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FADB49-5020-227A-87BB-C2C92CAC75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53D810-6553-2615-65FE-128B4CF2D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448376-9B72-663A-1FD0-9B4E4248BA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8C6CDB-49AC-7B99-FB2D-1BBAA0BDA9D0}"/>
              </a:ext>
            </a:extLst>
          </p:cNvPr>
          <p:cNvSpPr>
            <a:spLocks noGrp="1"/>
          </p:cNvSpPr>
          <p:nvPr>
            <p:ph type="dt" sz="half" idx="10"/>
          </p:nvPr>
        </p:nvSpPr>
        <p:spPr/>
        <p:txBody>
          <a:bodyPr/>
          <a:lstStyle/>
          <a:p>
            <a:fld id="{CC4A65D4-12AB-43F4-A8F1-737E1DF100EE}" type="datetimeFigureOut">
              <a:rPr lang="en-US" smtClean="0"/>
              <a:t>7/10/26</a:t>
            </a:fld>
            <a:endParaRPr lang="en-US"/>
          </a:p>
        </p:txBody>
      </p:sp>
      <p:sp>
        <p:nvSpPr>
          <p:cNvPr id="8" name="Footer Placeholder 7">
            <a:extLst>
              <a:ext uri="{FF2B5EF4-FFF2-40B4-BE49-F238E27FC236}">
                <a16:creationId xmlns:a16="http://schemas.microsoft.com/office/drawing/2014/main" id="{6C76F564-13F5-C07E-9E41-8D346CF62F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C6504-E7E5-BC4A-5E62-6F325D2E5FE9}"/>
              </a:ext>
            </a:extLst>
          </p:cNvPr>
          <p:cNvSpPr>
            <a:spLocks noGrp="1"/>
          </p:cNvSpPr>
          <p:nvPr>
            <p:ph type="sldNum" sz="quarter" idx="12"/>
          </p:nvPr>
        </p:nvSpPr>
        <p:spPr/>
        <p:txBody>
          <a:bodyPr/>
          <a:lstStyle/>
          <a:p>
            <a:fld id="{0809794E-AAA3-46F1-BB36-2963722AE87B}" type="slidenum">
              <a:rPr lang="en-US" smtClean="0"/>
              <a:t>‹#›</a:t>
            </a:fld>
            <a:endParaRPr lang="en-US"/>
          </a:p>
        </p:txBody>
      </p:sp>
    </p:spTree>
    <p:extLst>
      <p:ext uri="{BB962C8B-B14F-4D97-AF65-F5344CB8AC3E}">
        <p14:creationId xmlns:p14="http://schemas.microsoft.com/office/powerpoint/2010/main" val="3715058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53A4E-9162-5FF8-4C44-503EFDA681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8FE7EA-395E-98F2-8F14-2EF43D225BA2}"/>
              </a:ext>
            </a:extLst>
          </p:cNvPr>
          <p:cNvSpPr>
            <a:spLocks noGrp="1"/>
          </p:cNvSpPr>
          <p:nvPr>
            <p:ph type="dt" sz="half" idx="10"/>
          </p:nvPr>
        </p:nvSpPr>
        <p:spPr/>
        <p:txBody>
          <a:bodyPr/>
          <a:lstStyle/>
          <a:p>
            <a:fld id="{CC4A65D4-12AB-43F4-A8F1-737E1DF100EE}" type="datetimeFigureOut">
              <a:rPr lang="en-US" smtClean="0"/>
              <a:t>7/10/26</a:t>
            </a:fld>
            <a:endParaRPr lang="en-US"/>
          </a:p>
        </p:txBody>
      </p:sp>
      <p:sp>
        <p:nvSpPr>
          <p:cNvPr id="4" name="Footer Placeholder 3">
            <a:extLst>
              <a:ext uri="{FF2B5EF4-FFF2-40B4-BE49-F238E27FC236}">
                <a16:creationId xmlns:a16="http://schemas.microsoft.com/office/drawing/2014/main" id="{F89185A1-9C8D-43E4-4897-28C9650CA4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C7112B-F4E0-CC3B-EA64-49FDAEBD9971}"/>
              </a:ext>
            </a:extLst>
          </p:cNvPr>
          <p:cNvSpPr>
            <a:spLocks noGrp="1"/>
          </p:cNvSpPr>
          <p:nvPr>
            <p:ph type="sldNum" sz="quarter" idx="12"/>
          </p:nvPr>
        </p:nvSpPr>
        <p:spPr/>
        <p:txBody>
          <a:bodyPr/>
          <a:lstStyle/>
          <a:p>
            <a:fld id="{0809794E-AAA3-46F1-BB36-2963722AE87B}" type="slidenum">
              <a:rPr lang="en-US" smtClean="0"/>
              <a:t>‹#›</a:t>
            </a:fld>
            <a:endParaRPr lang="en-US"/>
          </a:p>
        </p:txBody>
      </p:sp>
    </p:spTree>
    <p:extLst>
      <p:ext uri="{BB962C8B-B14F-4D97-AF65-F5344CB8AC3E}">
        <p14:creationId xmlns:p14="http://schemas.microsoft.com/office/powerpoint/2010/main" val="3069562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79C901-0564-357B-57CB-19FA2879A01A}"/>
              </a:ext>
            </a:extLst>
          </p:cNvPr>
          <p:cNvSpPr>
            <a:spLocks noGrp="1"/>
          </p:cNvSpPr>
          <p:nvPr>
            <p:ph type="dt" sz="half" idx="10"/>
          </p:nvPr>
        </p:nvSpPr>
        <p:spPr/>
        <p:txBody>
          <a:bodyPr/>
          <a:lstStyle/>
          <a:p>
            <a:fld id="{CC4A65D4-12AB-43F4-A8F1-737E1DF100EE}" type="datetimeFigureOut">
              <a:rPr lang="en-US" smtClean="0"/>
              <a:t>7/10/26</a:t>
            </a:fld>
            <a:endParaRPr lang="en-US"/>
          </a:p>
        </p:txBody>
      </p:sp>
      <p:sp>
        <p:nvSpPr>
          <p:cNvPr id="3" name="Footer Placeholder 2">
            <a:extLst>
              <a:ext uri="{FF2B5EF4-FFF2-40B4-BE49-F238E27FC236}">
                <a16:creationId xmlns:a16="http://schemas.microsoft.com/office/drawing/2014/main" id="{45B2D21B-19AC-0963-6E9A-FD9F6B0C2D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5B9B33-D394-7602-0D12-715DBF98226D}"/>
              </a:ext>
            </a:extLst>
          </p:cNvPr>
          <p:cNvSpPr>
            <a:spLocks noGrp="1"/>
          </p:cNvSpPr>
          <p:nvPr>
            <p:ph type="sldNum" sz="quarter" idx="12"/>
          </p:nvPr>
        </p:nvSpPr>
        <p:spPr/>
        <p:txBody>
          <a:bodyPr/>
          <a:lstStyle/>
          <a:p>
            <a:fld id="{0809794E-AAA3-46F1-BB36-2963722AE87B}" type="slidenum">
              <a:rPr lang="en-US" smtClean="0"/>
              <a:t>‹#›</a:t>
            </a:fld>
            <a:endParaRPr lang="en-US"/>
          </a:p>
        </p:txBody>
      </p:sp>
    </p:spTree>
    <p:extLst>
      <p:ext uri="{BB962C8B-B14F-4D97-AF65-F5344CB8AC3E}">
        <p14:creationId xmlns:p14="http://schemas.microsoft.com/office/powerpoint/2010/main" val="2339617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D370D-24B8-3177-B9D1-D77E7F8F5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872C25-6117-1D61-1DBF-5D58E7DFD5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EF81B9-9568-0A97-C34C-CCDA3C5E6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23E968-BAE2-4DF2-FC76-CCFD54C01B47}"/>
              </a:ext>
            </a:extLst>
          </p:cNvPr>
          <p:cNvSpPr>
            <a:spLocks noGrp="1"/>
          </p:cNvSpPr>
          <p:nvPr>
            <p:ph type="dt" sz="half" idx="10"/>
          </p:nvPr>
        </p:nvSpPr>
        <p:spPr/>
        <p:txBody>
          <a:bodyPr/>
          <a:lstStyle/>
          <a:p>
            <a:fld id="{CC4A65D4-12AB-43F4-A8F1-737E1DF100EE}" type="datetimeFigureOut">
              <a:rPr lang="en-US" smtClean="0"/>
              <a:t>7/10/26</a:t>
            </a:fld>
            <a:endParaRPr lang="en-US"/>
          </a:p>
        </p:txBody>
      </p:sp>
      <p:sp>
        <p:nvSpPr>
          <p:cNvPr id="6" name="Footer Placeholder 5">
            <a:extLst>
              <a:ext uri="{FF2B5EF4-FFF2-40B4-BE49-F238E27FC236}">
                <a16:creationId xmlns:a16="http://schemas.microsoft.com/office/drawing/2014/main" id="{53F00CEB-5A46-AA4C-A437-9CC4E4F2B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038C2-1806-378A-21D6-AA6CCC43753B}"/>
              </a:ext>
            </a:extLst>
          </p:cNvPr>
          <p:cNvSpPr>
            <a:spLocks noGrp="1"/>
          </p:cNvSpPr>
          <p:nvPr>
            <p:ph type="sldNum" sz="quarter" idx="12"/>
          </p:nvPr>
        </p:nvSpPr>
        <p:spPr/>
        <p:txBody>
          <a:bodyPr/>
          <a:lstStyle/>
          <a:p>
            <a:fld id="{0809794E-AAA3-46F1-BB36-2963722AE87B}" type="slidenum">
              <a:rPr lang="en-US" smtClean="0"/>
              <a:t>‹#›</a:t>
            </a:fld>
            <a:endParaRPr lang="en-US"/>
          </a:p>
        </p:txBody>
      </p:sp>
    </p:spTree>
    <p:extLst>
      <p:ext uri="{BB962C8B-B14F-4D97-AF65-F5344CB8AC3E}">
        <p14:creationId xmlns:p14="http://schemas.microsoft.com/office/powerpoint/2010/main" val="1884850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23CF8-0175-17CE-20A1-84C91B772D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2EB45-0EA0-E580-ABBC-04195B8887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C997E4-08C2-36F3-0615-0984B7A218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672853-6553-2A38-1E18-78ADDE859C27}"/>
              </a:ext>
            </a:extLst>
          </p:cNvPr>
          <p:cNvSpPr>
            <a:spLocks noGrp="1"/>
          </p:cNvSpPr>
          <p:nvPr>
            <p:ph type="dt" sz="half" idx="10"/>
          </p:nvPr>
        </p:nvSpPr>
        <p:spPr/>
        <p:txBody>
          <a:bodyPr/>
          <a:lstStyle/>
          <a:p>
            <a:fld id="{CC4A65D4-12AB-43F4-A8F1-737E1DF100EE}" type="datetimeFigureOut">
              <a:rPr lang="en-US" smtClean="0"/>
              <a:t>7/10/26</a:t>
            </a:fld>
            <a:endParaRPr lang="en-US"/>
          </a:p>
        </p:txBody>
      </p:sp>
      <p:sp>
        <p:nvSpPr>
          <p:cNvPr id="6" name="Footer Placeholder 5">
            <a:extLst>
              <a:ext uri="{FF2B5EF4-FFF2-40B4-BE49-F238E27FC236}">
                <a16:creationId xmlns:a16="http://schemas.microsoft.com/office/drawing/2014/main" id="{D1556D38-A6E0-5B96-5A0F-6D8A62E2E7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D50507-EF5B-3FAC-EE06-1DE2457DE19A}"/>
              </a:ext>
            </a:extLst>
          </p:cNvPr>
          <p:cNvSpPr>
            <a:spLocks noGrp="1"/>
          </p:cNvSpPr>
          <p:nvPr>
            <p:ph type="sldNum" sz="quarter" idx="12"/>
          </p:nvPr>
        </p:nvSpPr>
        <p:spPr/>
        <p:txBody>
          <a:bodyPr/>
          <a:lstStyle/>
          <a:p>
            <a:fld id="{0809794E-AAA3-46F1-BB36-2963722AE87B}" type="slidenum">
              <a:rPr lang="en-US" smtClean="0"/>
              <a:t>‹#›</a:t>
            </a:fld>
            <a:endParaRPr lang="en-US"/>
          </a:p>
        </p:txBody>
      </p:sp>
    </p:spTree>
    <p:extLst>
      <p:ext uri="{BB962C8B-B14F-4D97-AF65-F5344CB8AC3E}">
        <p14:creationId xmlns:p14="http://schemas.microsoft.com/office/powerpoint/2010/main" val="1310768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C113DA-8730-9A38-21E2-A1BD03CBAD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26A028-2A31-8B59-641B-E7299FA45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74A154-D61A-60D9-E88F-5E230C282E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4A65D4-12AB-43F4-A8F1-737E1DF100EE}" type="datetimeFigureOut">
              <a:rPr lang="en-US" smtClean="0"/>
              <a:t>7/10/26</a:t>
            </a:fld>
            <a:endParaRPr lang="en-US"/>
          </a:p>
        </p:txBody>
      </p:sp>
      <p:sp>
        <p:nvSpPr>
          <p:cNvPr id="5" name="Footer Placeholder 4">
            <a:extLst>
              <a:ext uri="{FF2B5EF4-FFF2-40B4-BE49-F238E27FC236}">
                <a16:creationId xmlns:a16="http://schemas.microsoft.com/office/drawing/2014/main" id="{52B903C3-8D9D-6C23-26D7-C4CC61906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E27BD9C-188D-6EC6-D907-5CCD40297C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09794E-AAA3-46F1-BB36-2963722AE87B}" type="slidenum">
              <a:rPr lang="en-US" smtClean="0"/>
              <a:t>‹#›</a:t>
            </a:fld>
            <a:endParaRPr lang="en-US"/>
          </a:p>
        </p:txBody>
      </p:sp>
    </p:spTree>
    <p:extLst>
      <p:ext uri="{BB962C8B-B14F-4D97-AF65-F5344CB8AC3E}">
        <p14:creationId xmlns:p14="http://schemas.microsoft.com/office/powerpoint/2010/main" val="1606173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E816B-FD49-DE14-0E22-EBF9373FBB12}"/>
            </a:ext>
          </a:extLst>
        </p:cNvPr>
        <p:cNvGrpSpPr/>
        <p:nvPr/>
      </p:nvGrpSpPr>
      <p:grpSpPr>
        <a:xfrm>
          <a:off x="0" y="0"/>
          <a:ext cx="0" cy="0"/>
          <a:chOff x="0" y="0"/>
          <a:chExt cx="0" cy="0"/>
        </a:xfrm>
      </p:grpSpPr>
      <p:pic>
        <p:nvPicPr>
          <p:cNvPr id="1026" name="Picture 2" descr="A close-up of a logo&#10;&#10;AI-generated content may be incorrect.">
            <a:extLst>
              <a:ext uri="{FF2B5EF4-FFF2-40B4-BE49-F238E27FC236}">
                <a16:creationId xmlns:a16="http://schemas.microsoft.com/office/drawing/2014/main" id="{FE5B961C-94B1-999F-0966-389E991F2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66" y="9525"/>
            <a:ext cx="12360166" cy="683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881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zap sound">
            <a:hlinkClick r:id="" action="ppaction://media"/>
            <a:extLst>
              <a:ext uri="{FF2B5EF4-FFF2-40B4-BE49-F238E27FC236}">
                <a16:creationId xmlns:a16="http://schemas.microsoft.com/office/drawing/2014/main" id="{5B807BAF-FF5D-09CB-4531-E04BEDB71B89}"/>
              </a:ext>
            </a:extLst>
          </p:cNvPr>
          <p:cNvPicPr>
            <a:picLocks noChangeAspect="1"/>
          </p:cNvPicPr>
          <p:nvPr>
            <a:videoFile r:link="rId2"/>
            <p:extLst>
              <p:ext uri="{DAA4B4D4-6D71-4841-9C94-3DE7FCFB9230}">
                <p14:media xmlns:p14="http://schemas.microsoft.com/office/powerpoint/2010/main" r:embed="rId1"/>
              </p:ext>
            </p:extLst>
          </p:nvPr>
        </p:nvPicPr>
        <p:blipFill>
          <a:blip r:embed="rId5">
            <a:biLevel thresh="25000"/>
            <a:lum contrast="40000"/>
          </a:blip>
          <a:stretch>
            <a:fillRect/>
          </a:stretch>
        </p:blipFill>
        <p:spPr>
          <a:xfrm>
            <a:off x="8797029" y="0"/>
            <a:ext cx="3430247" cy="1929514"/>
          </a:xfrm>
          <a:prstGeom prst="rect">
            <a:avLst/>
          </a:prstGeom>
        </p:spPr>
      </p:pic>
      <p:pic>
        <p:nvPicPr>
          <p:cNvPr id="7" name="Picture 6" descr="A dark room&#10;&#10;Description automatically generated">
            <a:extLst>
              <a:ext uri="{FF2B5EF4-FFF2-40B4-BE49-F238E27FC236}">
                <a16:creationId xmlns:a16="http://schemas.microsoft.com/office/drawing/2014/main" id="{BAB1FF2C-80E8-40D4-BB9A-2ED067BA0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177"/>
            <a:ext cx="12192000" cy="6858000"/>
          </a:xfrm>
          <a:prstGeom prst="rect">
            <a:avLst/>
          </a:prstGeom>
          <a:blipFill dpi="0" rotWithShape="1">
            <a:blip r:embed="rId7">
              <a:alphaModFix amt="59000"/>
            </a:blip>
            <a:srcRect/>
            <a:tile tx="0" ty="0" sx="50000" sy="50000" flip="none" algn="ctr"/>
          </a:blipFill>
        </p:spPr>
      </p:pic>
      <p:grpSp>
        <p:nvGrpSpPr>
          <p:cNvPr id="15" name="Group 14">
            <a:extLst>
              <a:ext uri="{FF2B5EF4-FFF2-40B4-BE49-F238E27FC236}">
                <a16:creationId xmlns:a16="http://schemas.microsoft.com/office/drawing/2014/main" id="{DCFF2E57-EFDF-C720-4290-A2C2561EC3C4}"/>
              </a:ext>
            </a:extLst>
          </p:cNvPr>
          <p:cNvGrpSpPr/>
          <p:nvPr/>
        </p:nvGrpSpPr>
        <p:grpSpPr>
          <a:xfrm>
            <a:off x="3069699" y="2349582"/>
            <a:ext cx="6052603" cy="2185258"/>
            <a:chOff x="5077219" y="2066710"/>
            <a:chExt cx="9078904" cy="3277888"/>
          </a:xfrm>
        </p:grpSpPr>
        <p:sp>
          <p:nvSpPr>
            <p:cNvPr id="8" name="Rectangle 7">
              <a:extLst>
                <a:ext uri="{FF2B5EF4-FFF2-40B4-BE49-F238E27FC236}">
                  <a16:creationId xmlns:a16="http://schemas.microsoft.com/office/drawing/2014/main" id="{0E3221E0-CC74-4FE9-841A-F64F70385094}"/>
                </a:ext>
              </a:extLst>
            </p:cNvPr>
            <p:cNvSpPr/>
            <p:nvPr/>
          </p:nvSpPr>
          <p:spPr>
            <a:xfrm>
              <a:off x="6561030" y="2995324"/>
              <a:ext cx="6290699" cy="1202144"/>
            </a:xfrm>
            <a:prstGeom prst="rect">
              <a:avLst/>
            </a:prstGeom>
            <a:solidFill>
              <a:sysClr val="window" lastClr="FFFFFF"/>
            </a:solidFill>
            <a:ln w="12700" cap="flat" cmpd="sng" algn="ctr">
              <a:noFill/>
              <a:prstDash val="solid"/>
              <a:miter lim="800000"/>
            </a:ln>
            <a:effectLst>
              <a:softEdge rad="63500"/>
            </a:effectLst>
          </p:spPr>
          <p:txBody>
            <a:bodyPr rtlCol="0" anchor="ctr"/>
            <a:lstStyle/>
            <a:p>
              <a:pPr algn="ctr" defTabSz="514376">
                <a:defRPr/>
              </a:pPr>
              <a:endParaRPr lang="en-US" sz="1013" kern="0">
                <a:solidFill>
                  <a:prstClr val="white"/>
                </a:solidFill>
                <a:latin typeface="Calibri" panose="020F0502020204030204"/>
              </a:endParaRPr>
            </a:p>
          </p:txBody>
        </p:sp>
        <p:sp>
          <p:nvSpPr>
            <p:cNvPr id="6" name="Title 3">
              <a:extLst>
                <a:ext uri="{FF2B5EF4-FFF2-40B4-BE49-F238E27FC236}">
                  <a16:creationId xmlns:a16="http://schemas.microsoft.com/office/drawing/2014/main" id="{94633182-5544-435A-97C0-D5FC305FAD91}"/>
                </a:ext>
              </a:extLst>
            </p:cNvPr>
            <p:cNvSpPr txBox="1">
              <a:spLocks/>
            </p:cNvSpPr>
            <p:nvPr/>
          </p:nvSpPr>
          <p:spPr>
            <a:xfrm>
              <a:off x="6286286" y="3596404"/>
              <a:ext cx="6859295" cy="907028"/>
            </a:xfrm>
            <a:prstGeom prst="rect">
              <a:avLst/>
            </a:prstGeom>
          </p:spPr>
          <p:txBody>
            <a:bodyPr vert="horz" lIns="91440" tIns="45720" rIns="91440" bIns="45720" rtlCol="0" anchor="b">
              <a:noAutofit/>
            </a:bodyPr>
            <a:lstStyle>
              <a:lvl1pPr algn="l" defTabSz="514350" rtl="0" eaLnBrk="1" latinLnBrk="0" hangingPunct="1">
                <a:lnSpc>
                  <a:spcPct val="90000"/>
                </a:lnSpc>
                <a:spcBef>
                  <a:spcPct val="0"/>
                </a:spcBef>
                <a:buNone/>
                <a:defRPr sz="3375" kern="1200">
                  <a:solidFill>
                    <a:schemeClr val="tx1"/>
                  </a:solidFill>
                  <a:latin typeface="+mj-lt"/>
                  <a:ea typeface="+mj-ea"/>
                  <a:cs typeface="+mj-cs"/>
                </a:defRPr>
              </a:lvl1pPr>
            </a:lstStyle>
            <a:p>
              <a:pPr algn="ctr" defTabSz="514376">
                <a:spcBef>
                  <a:spcPts val="1125"/>
                </a:spcBef>
                <a:defRPr/>
              </a:pPr>
              <a:r>
                <a:rPr lang="en-US" sz="2813" dirty="0">
                  <a:solidFill>
                    <a:prstClr val="black"/>
                  </a:solidFill>
                  <a:latin typeface="Bookman Old Style" panose="02050604050505020204" pitchFamily="18" charset="0"/>
                </a:rPr>
                <a:t>Safety Spotlight</a:t>
              </a:r>
              <a:br>
                <a:rPr lang="en-US" sz="2813" dirty="0">
                  <a:solidFill>
                    <a:prstClr val="black"/>
                  </a:solidFill>
                  <a:latin typeface="Bookman Old Style" panose="02050604050505020204" pitchFamily="18" charset="0"/>
                </a:rPr>
              </a:br>
              <a:endParaRPr lang="en-US" sz="2813" dirty="0">
                <a:solidFill>
                  <a:prstClr val="black"/>
                </a:solidFill>
                <a:latin typeface="Bookman Old Style" panose="02050604050505020204" pitchFamily="18" charset="0"/>
              </a:endParaRPr>
            </a:p>
          </p:txBody>
        </p:sp>
        <p:sp>
          <p:nvSpPr>
            <p:cNvPr id="4" name="Double Brace 3">
              <a:extLst>
                <a:ext uri="{FF2B5EF4-FFF2-40B4-BE49-F238E27FC236}">
                  <a16:creationId xmlns:a16="http://schemas.microsoft.com/office/drawing/2014/main" id="{E5C59EFD-EE83-4E39-95A9-BDCC6C79AD96}"/>
                </a:ext>
              </a:extLst>
            </p:cNvPr>
            <p:cNvSpPr/>
            <p:nvPr/>
          </p:nvSpPr>
          <p:spPr>
            <a:xfrm>
              <a:off x="5077219" y="2066710"/>
              <a:ext cx="9078904" cy="3076790"/>
            </a:xfrm>
            <a:prstGeom prst="bracePair">
              <a:avLst/>
            </a:prstGeom>
            <a:noFill/>
            <a:ln w="38100" cap="flat" cmpd="sng" algn="ctr">
              <a:solidFill>
                <a:sysClr val="window" lastClr="FFFFFF"/>
              </a:solidFill>
              <a:prstDash val="solid"/>
              <a:miter lim="800000"/>
            </a:ln>
            <a:effectLst/>
          </p:spPr>
          <p:txBody>
            <a:bodyPr rtlCol="0" anchor="ctr"/>
            <a:lstStyle/>
            <a:p>
              <a:pPr algn="ctr" defTabSz="514376">
                <a:defRPr/>
              </a:pPr>
              <a:endParaRPr lang="en-US" sz="1013" kern="0">
                <a:solidFill>
                  <a:prstClr val="black"/>
                </a:solidFill>
                <a:latin typeface="Calibri" panose="020F0502020204030204"/>
              </a:endParaRPr>
            </a:p>
          </p:txBody>
        </p:sp>
        <p:sp>
          <p:nvSpPr>
            <p:cNvPr id="10" name="Subtitle 2">
              <a:extLst>
                <a:ext uri="{FF2B5EF4-FFF2-40B4-BE49-F238E27FC236}">
                  <a16:creationId xmlns:a16="http://schemas.microsoft.com/office/drawing/2014/main" id="{F455C89B-6049-4491-B756-8ACD545EE495}"/>
                </a:ext>
              </a:extLst>
            </p:cNvPr>
            <p:cNvSpPr txBox="1">
              <a:spLocks/>
            </p:cNvSpPr>
            <p:nvPr/>
          </p:nvSpPr>
          <p:spPr>
            <a:xfrm>
              <a:off x="6916189" y="4453523"/>
              <a:ext cx="5599487" cy="7345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46">
                <a:buNone/>
                <a:defRPr/>
              </a:pPr>
              <a:r>
                <a:rPr lang="en-US" b="1" dirty="0">
                  <a:solidFill>
                    <a:prstClr val="white"/>
                  </a:solidFill>
                  <a:latin typeface="Century Gothic" panose="020B0502020202020204"/>
                </a:rPr>
                <a:t> </a:t>
              </a:r>
            </a:p>
          </p:txBody>
        </p:sp>
        <p:sp>
          <p:nvSpPr>
            <p:cNvPr id="9" name="TextBox 8">
              <a:extLst>
                <a:ext uri="{FF2B5EF4-FFF2-40B4-BE49-F238E27FC236}">
                  <a16:creationId xmlns:a16="http://schemas.microsoft.com/office/drawing/2014/main" id="{FFDE15DA-D097-5E57-F2C1-C67B1E5B118A}"/>
                </a:ext>
              </a:extLst>
            </p:cNvPr>
            <p:cNvSpPr txBox="1"/>
            <p:nvPr/>
          </p:nvSpPr>
          <p:spPr>
            <a:xfrm>
              <a:off x="5375825" y="4467435"/>
              <a:ext cx="8341164" cy="877163"/>
            </a:xfrm>
            <a:prstGeom prst="rect">
              <a:avLst/>
            </a:prstGeom>
            <a:noFill/>
          </p:spPr>
          <p:txBody>
            <a:bodyPr wrap="square" rtlCol="0">
              <a:spAutoFit/>
            </a:bodyPr>
            <a:lstStyle/>
            <a:p>
              <a:pPr algn="ctr" defTabSz="457223">
                <a:defRPr/>
              </a:pPr>
              <a:r>
                <a:rPr lang="en-US" sz="3200" b="1" i="1">
                  <a:solidFill>
                    <a:srgbClr val="FFFFFF"/>
                  </a:solidFill>
                  <a:latin typeface="Aharoni" panose="02010803020104030203" pitchFamily="2" charset="-79"/>
                  <a:cs typeface="Aharoni" panose="02010803020104030203" pitchFamily="2" charset="-79"/>
                </a:rPr>
                <a:t>Act Your Age</a:t>
              </a:r>
              <a:endParaRPr lang="en-US" sz="3200" b="1" i="1" dirty="0">
                <a:solidFill>
                  <a:srgbClr val="FFFFFF"/>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3066230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1"/>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0F5280-716A-39EE-C6D6-36738E344AFF}"/>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29CFF83-DAFE-F522-FBCD-B9D4C2DE9D15}"/>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749800" y="0"/>
            <a:ext cx="9144000" cy="6858000"/>
          </a:xfrm>
          <a:prstGeom prst="rect">
            <a:avLst/>
          </a:prstGeom>
        </p:spPr>
      </p:pic>
      <p:sp>
        <p:nvSpPr>
          <p:cNvPr id="10" name="TextBox 9">
            <a:extLst>
              <a:ext uri="{FF2B5EF4-FFF2-40B4-BE49-F238E27FC236}">
                <a16:creationId xmlns:a16="http://schemas.microsoft.com/office/drawing/2014/main" id="{E6302480-02B9-E932-6B04-874D3D9CC80F}"/>
              </a:ext>
            </a:extLst>
          </p:cNvPr>
          <p:cNvSpPr txBox="1"/>
          <p:nvPr/>
        </p:nvSpPr>
        <p:spPr>
          <a:xfrm>
            <a:off x="531244" y="513751"/>
            <a:ext cx="10967930" cy="707886"/>
          </a:xfrm>
          <a:prstGeom prst="rect">
            <a:avLst/>
          </a:prstGeom>
          <a:noFill/>
        </p:spPr>
        <p:txBody>
          <a:bodyPr wrap="square" rtlCol="0">
            <a:spAutoFit/>
          </a:bodyPr>
          <a:lstStyle/>
          <a:p>
            <a:r>
              <a:rPr lang="en-US" sz="4000" b="1" dirty="0">
                <a:solidFill>
                  <a:schemeClr val="bg1"/>
                </a:solidFill>
              </a:rPr>
              <a:t>Employee fractures lower leg and ankle after</a:t>
            </a:r>
            <a:endParaRPr lang="en-US" sz="4000" dirty="0">
              <a:solidFill>
                <a:schemeClr val="bg1"/>
              </a:solidFill>
            </a:endParaRPr>
          </a:p>
        </p:txBody>
      </p:sp>
      <p:sp>
        <p:nvSpPr>
          <p:cNvPr id="11" name="TextBox 10">
            <a:extLst>
              <a:ext uri="{FF2B5EF4-FFF2-40B4-BE49-F238E27FC236}">
                <a16:creationId xmlns:a16="http://schemas.microsoft.com/office/drawing/2014/main" id="{8E7A6D6D-41AF-0105-5422-1C0EC586CD5A}"/>
              </a:ext>
            </a:extLst>
          </p:cNvPr>
          <p:cNvSpPr txBox="1"/>
          <p:nvPr/>
        </p:nvSpPr>
        <p:spPr>
          <a:xfrm>
            <a:off x="531244" y="1450602"/>
            <a:ext cx="5837130" cy="4893647"/>
          </a:xfrm>
          <a:prstGeom prst="rect">
            <a:avLst/>
          </a:prstGeom>
          <a:noFill/>
        </p:spPr>
        <p:txBody>
          <a:bodyPr wrap="square" rtlCol="0">
            <a:spAutoFit/>
          </a:bodyPr>
          <a:lstStyle/>
          <a:p>
            <a:r>
              <a:rPr lang="en-US" sz="2400" dirty="0">
                <a:solidFill>
                  <a:schemeClr val="bg1"/>
                </a:solidFill>
              </a:rPr>
              <a:t>A university employee driving a John Deere Gator UTV flipped the vehicle on a paved road, pinning his left leg. While the employee claimed he was driving to the restroom, responding coworkers discovered circular scorch marks on the asphalt indicating he had been doing "donuts."</a:t>
            </a:r>
          </a:p>
          <a:p>
            <a:r>
              <a:rPr lang="en-US" sz="2400" dirty="0">
                <a:solidFill>
                  <a:schemeClr val="bg1"/>
                </a:solidFill>
              </a:rPr>
              <a:t>The employee freed himself to call for help and was hospitalized for surgery to treat a compound fracture in his lower leg and ankle</a:t>
            </a:r>
          </a:p>
          <a:p>
            <a:endParaRPr lang="en-US" sz="2400" dirty="0">
              <a:solidFill>
                <a:schemeClr val="bg1"/>
              </a:solidFill>
            </a:endParaRPr>
          </a:p>
        </p:txBody>
      </p:sp>
    </p:spTree>
    <p:extLst>
      <p:ext uri="{BB962C8B-B14F-4D97-AF65-F5344CB8AC3E}">
        <p14:creationId xmlns:p14="http://schemas.microsoft.com/office/powerpoint/2010/main" val="27943271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500"/>
                                        <p:tgtEl>
                                          <p:spTgt spid="11">
                                            <p:txEl>
                                              <p:pRg st="0" end="0"/>
                                            </p:txEl>
                                          </p:spTgt>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fade">
                                      <p:cBhvr>
                                        <p:cTn id="19" dur="1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1"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E3F80-8214-5AB6-2F9C-7BABDFE5289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0A53EB3-F131-9C7B-BF23-4CCDCB09BB2F}"/>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59F8B01-43DB-40D4-DF16-A03D2775512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flipH="1">
            <a:off x="1960670" y="0"/>
            <a:ext cx="10287000" cy="6858000"/>
          </a:xfrm>
          <a:prstGeom prst="rect">
            <a:avLst/>
          </a:prstGeom>
        </p:spPr>
      </p:pic>
      <p:sp>
        <p:nvSpPr>
          <p:cNvPr id="10" name="TextBox 9">
            <a:extLst>
              <a:ext uri="{FF2B5EF4-FFF2-40B4-BE49-F238E27FC236}">
                <a16:creationId xmlns:a16="http://schemas.microsoft.com/office/drawing/2014/main" id="{4326DE77-9658-B95A-591F-61AB957BA279}"/>
              </a:ext>
            </a:extLst>
          </p:cNvPr>
          <p:cNvSpPr txBox="1"/>
          <p:nvPr/>
        </p:nvSpPr>
        <p:spPr>
          <a:xfrm>
            <a:off x="766870" y="568889"/>
            <a:ext cx="6027630" cy="1938992"/>
          </a:xfrm>
          <a:prstGeom prst="rect">
            <a:avLst/>
          </a:prstGeom>
          <a:noFill/>
        </p:spPr>
        <p:txBody>
          <a:bodyPr wrap="square" rtlCol="0">
            <a:spAutoFit/>
          </a:bodyPr>
          <a:lstStyle/>
          <a:p>
            <a:r>
              <a:rPr lang="en-US" sz="4000" b="1" dirty="0">
                <a:solidFill>
                  <a:schemeClr val="bg1"/>
                </a:solidFill>
              </a:rPr>
              <a:t>Employee fractures leg during horseplay with other worker</a:t>
            </a:r>
            <a:endParaRPr lang="en-US" sz="4000" dirty="0">
              <a:solidFill>
                <a:schemeClr val="bg1"/>
              </a:solidFill>
            </a:endParaRPr>
          </a:p>
        </p:txBody>
      </p:sp>
      <p:sp>
        <p:nvSpPr>
          <p:cNvPr id="3" name="TextBox 2">
            <a:extLst>
              <a:ext uri="{FF2B5EF4-FFF2-40B4-BE49-F238E27FC236}">
                <a16:creationId xmlns:a16="http://schemas.microsoft.com/office/drawing/2014/main" id="{9871C7B5-277C-7AB9-3F87-64B5266037FD}"/>
              </a:ext>
            </a:extLst>
          </p:cNvPr>
          <p:cNvSpPr txBox="1"/>
          <p:nvPr/>
        </p:nvSpPr>
        <p:spPr>
          <a:xfrm>
            <a:off x="766870" y="3076769"/>
            <a:ext cx="6662629" cy="2677656"/>
          </a:xfrm>
          <a:prstGeom prst="rect">
            <a:avLst/>
          </a:prstGeom>
          <a:noFill/>
        </p:spPr>
        <p:txBody>
          <a:bodyPr wrap="square" rtlCol="0">
            <a:spAutoFit/>
          </a:bodyPr>
          <a:lstStyle/>
          <a:p>
            <a:r>
              <a:rPr lang="en-US" sz="2400" dirty="0">
                <a:solidFill>
                  <a:schemeClr val="bg1"/>
                </a:solidFill>
              </a:rPr>
              <a:t>A garage employee was running away from another employee during horseplay. The employee ran into an area where a different worker was breaking apart a bale of cardboard. The running employee slipped, causing the cardboard contents to fall onto his leg, which was fractured.</a:t>
            </a:r>
          </a:p>
        </p:txBody>
      </p:sp>
    </p:spTree>
    <p:extLst>
      <p:ext uri="{BB962C8B-B14F-4D97-AF65-F5344CB8AC3E}">
        <p14:creationId xmlns:p14="http://schemas.microsoft.com/office/powerpoint/2010/main" val="253482359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3000"/>
                            </p:stCondLst>
                            <p:childTnLst>
                              <p:par>
                                <p:cTn id="17" presetID="1" presetClass="entr" presetSubtype="0" fill="hold" grpId="1" nodeType="afterEffect">
                                  <p:stCondLst>
                                    <p:cond delay="100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B2DD1-723B-6A7F-4B6F-A71A0D05B46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5D65748-74A6-ED8E-A977-94F1150C05E4}"/>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E455584-672A-7295-710B-51A165D7157B}"/>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5841420" y="0"/>
            <a:ext cx="9144000" cy="6858000"/>
          </a:xfrm>
          <a:prstGeom prst="rect">
            <a:avLst/>
          </a:prstGeom>
        </p:spPr>
      </p:pic>
      <p:sp>
        <p:nvSpPr>
          <p:cNvPr id="10" name="TextBox 9">
            <a:extLst>
              <a:ext uri="{FF2B5EF4-FFF2-40B4-BE49-F238E27FC236}">
                <a16:creationId xmlns:a16="http://schemas.microsoft.com/office/drawing/2014/main" id="{63E3855B-F016-D510-CCE0-0F9BC70E69E8}"/>
              </a:ext>
            </a:extLst>
          </p:cNvPr>
          <p:cNvSpPr txBox="1"/>
          <p:nvPr/>
        </p:nvSpPr>
        <p:spPr>
          <a:xfrm>
            <a:off x="456808" y="172589"/>
            <a:ext cx="7361130" cy="1938992"/>
          </a:xfrm>
          <a:prstGeom prst="rect">
            <a:avLst/>
          </a:prstGeom>
          <a:noFill/>
        </p:spPr>
        <p:txBody>
          <a:bodyPr wrap="square" rtlCol="0">
            <a:spAutoFit/>
          </a:bodyPr>
          <a:lstStyle/>
          <a:p>
            <a:r>
              <a:rPr lang="en-US" sz="4000" b="1" dirty="0">
                <a:solidFill>
                  <a:schemeClr val="bg1"/>
                </a:solidFill>
              </a:rPr>
              <a:t>Horseplay with utility vehicles in out Workers’ Comp Programs</a:t>
            </a:r>
            <a:endParaRPr lang="en-US" sz="4000" dirty="0">
              <a:solidFill>
                <a:schemeClr val="bg1"/>
              </a:solidFill>
            </a:endParaRPr>
          </a:p>
        </p:txBody>
      </p:sp>
      <p:grpSp>
        <p:nvGrpSpPr>
          <p:cNvPr id="11" name="Group 10">
            <a:extLst>
              <a:ext uri="{FF2B5EF4-FFF2-40B4-BE49-F238E27FC236}">
                <a16:creationId xmlns:a16="http://schemas.microsoft.com/office/drawing/2014/main" id="{86968E2B-B181-7B07-7B39-A4D264D48EC9}"/>
              </a:ext>
            </a:extLst>
          </p:cNvPr>
          <p:cNvGrpSpPr/>
          <p:nvPr/>
        </p:nvGrpSpPr>
        <p:grpSpPr>
          <a:xfrm>
            <a:off x="442561" y="5308779"/>
            <a:ext cx="6473952" cy="1124712"/>
            <a:chOff x="442561" y="5308779"/>
            <a:chExt cx="6473952" cy="1124712"/>
          </a:xfrm>
        </p:grpSpPr>
        <p:sp>
          <p:nvSpPr>
            <p:cNvPr id="51" name="Rectangle: Rounded Corners 50">
              <a:extLst>
                <a:ext uri="{FF2B5EF4-FFF2-40B4-BE49-F238E27FC236}">
                  <a16:creationId xmlns:a16="http://schemas.microsoft.com/office/drawing/2014/main" id="{C094A0DD-D170-F610-66EC-EC3448C3FA58}"/>
                </a:ext>
              </a:extLst>
            </p:cNvPr>
            <p:cNvSpPr/>
            <p:nvPr/>
          </p:nvSpPr>
          <p:spPr>
            <a:xfrm>
              <a:off x="442561" y="5308779"/>
              <a:ext cx="6473952" cy="1124712"/>
            </a:xfrm>
            <a:prstGeom prst="roundRect">
              <a:avLst/>
            </a:prstGeom>
            <a:solidFill>
              <a:srgbClr val="0070C0"/>
            </a:solidFill>
            <a:ln>
              <a:noFill/>
            </a:ln>
            <a:effectLst>
              <a:innerShdw blurRad="139700" dist="304800" dir="10800000">
                <a:prstClr val="black">
                  <a:alpha val="50000"/>
                </a:prstClr>
              </a:innerShdw>
            </a:effectLst>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1B7D3E42-F016-2FED-E668-7A719F750BC6}"/>
                </a:ext>
              </a:extLst>
            </p:cNvPr>
            <p:cNvSpPr txBox="1"/>
            <p:nvPr/>
          </p:nvSpPr>
          <p:spPr>
            <a:xfrm>
              <a:off x="691644" y="5482057"/>
              <a:ext cx="5903101" cy="892552"/>
            </a:xfrm>
            <a:prstGeom prst="rect">
              <a:avLst/>
            </a:prstGeom>
            <a:noFill/>
          </p:spPr>
          <p:txBody>
            <a:bodyPr wrap="square" rtlCol="0">
              <a:spAutoFit/>
            </a:bodyPr>
            <a:lstStyle/>
            <a:p>
              <a:pPr lvl="0"/>
              <a:r>
                <a:rPr lang="en-US" sz="2600" dirty="0">
                  <a:solidFill>
                    <a:schemeClr val="bg1"/>
                  </a:solidFill>
                </a:rPr>
                <a:t>Overturned utility cart – multiple fractures</a:t>
              </a:r>
              <a:endParaRPr lang="en-US" sz="2400" dirty="0">
                <a:solidFill>
                  <a:schemeClr val="bg1"/>
                </a:solidFill>
              </a:endParaRPr>
            </a:p>
          </p:txBody>
        </p:sp>
      </p:grpSp>
      <p:grpSp>
        <p:nvGrpSpPr>
          <p:cNvPr id="9" name="Group 8">
            <a:extLst>
              <a:ext uri="{FF2B5EF4-FFF2-40B4-BE49-F238E27FC236}">
                <a16:creationId xmlns:a16="http://schemas.microsoft.com/office/drawing/2014/main" id="{EB1F1468-2C36-4317-AB83-4D10FE66EB34}"/>
              </a:ext>
            </a:extLst>
          </p:cNvPr>
          <p:cNvGrpSpPr/>
          <p:nvPr/>
        </p:nvGrpSpPr>
        <p:grpSpPr>
          <a:xfrm>
            <a:off x="521026" y="3759558"/>
            <a:ext cx="7296912" cy="1124712"/>
            <a:chOff x="521026" y="3759558"/>
            <a:chExt cx="7296912" cy="1124712"/>
          </a:xfrm>
        </p:grpSpPr>
        <p:sp>
          <p:nvSpPr>
            <p:cNvPr id="49" name="Rectangle: Rounded Corners 48">
              <a:extLst>
                <a:ext uri="{FF2B5EF4-FFF2-40B4-BE49-F238E27FC236}">
                  <a16:creationId xmlns:a16="http://schemas.microsoft.com/office/drawing/2014/main" id="{2EAD30F7-3DED-8016-134E-E2DE259A87A3}"/>
                </a:ext>
              </a:extLst>
            </p:cNvPr>
            <p:cNvSpPr/>
            <p:nvPr/>
          </p:nvSpPr>
          <p:spPr>
            <a:xfrm>
              <a:off x="521026" y="3759558"/>
              <a:ext cx="7296912" cy="1124712"/>
            </a:xfrm>
            <a:prstGeom prst="roundRect">
              <a:avLst/>
            </a:prstGeom>
            <a:solidFill>
              <a:srgbClr val="FF0000"/>
            </a:solidFill>
            <a:ln>
              <a:noFill/>
            </a:ln>
            <a:effectLst>
              <a:innerShdw blurRad="139700" dist="304800" dir="10800000">
                <a:prstClr val="black">
                  <a:alpha val="50000"/>
                </a:prstClr>
              </a:innerShdw>
            </a:effectLst>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28D3705B-980D-D36F-22D7-0B31C80FAF85}"/>
                </a:ext>
              </a:extLst>
            </p:cNvPr>
            <p:cNvSpPr txBox="1"/>
            <p:nvPr/>
          </p:nvSpPr>
          <p:spPr>
            <a:xfrm>
              <a:off x="764984" y="4032371"/>
              <a:ext cx="6193094" cy="492443"/>
            </a:xfrm>
            <a:prstGeom prst="rect">
              <a:avLst/>
            </a:prstGeom>
            <a:noFill/>
          </p:spPr>
          <p:txBody>
            <a:bodyPr wrap="square" rtlCol="0">
              <a:spAutoFit/>
            </a:bodyPr>
            <a:lstStyle/>
            <a:p>
              <a:pPr lvl="0"/>
              <a:r>
                <a:rPr lang="en-US" sz="2600" dirty="0">
                  <a:solidFill>
                    <a:schemeClr val="bg1"/>
                  </a:solidFill>
                </a:rPr>
                <a:t>Overturned utility cart – crushed hand</a:t>
              </a:r>
              <a:endParaRPr lang="en-US" sz="2400" dirty="0">
                <a:solidFill>
                  <a:schemeClr val="bg1"/>
                </a:solidFill>
              </a:endParaRPr>
            </a:p>
          </p:txBody>
        </p:sp>
      </p:grpSp>
      <p:grpSp>
        <p:nvGrpSpPr>
          <p:cNvPr id="6" name="Group 5">
            <a:extLst>
              <a:ext uri="{FF2B5EF4-FFF2-40B4-BE49-F238E27FC236}">
                <a16:creationId xmlns:a16="http://schemas.microsoft.com/office/drawing/2014/main" id="{D036FAFA-334A-799A-B0F0-10401117ECC5}"/>
              </a:ext>
            </a:extLst>
          </p:cNvPr>
          <p:cNvGrpSpPr/>
          <p:nvPr/>
        </p:nvGrpSpPr>
        <p:grpSpPr>
          <a:xfrm>
            <a:off x="442561" y="2302991"/>
            <a:ext cx="7300185" cy="1126009"/>
            <a:chOff x="442561" y="2302991"/>
            <a:chExt cx="7300185" cy="1126009"/>
          </a:xfrm>
        </p:grpSpPr>
        <p:sp>
          <p:nvSpPr>
            <p:cNvPr id="32" name="Rectangle: Rounded Corners 31">
              <a:extLst>
                <a:ext uri="{FF2B5EF4-FFF2-40B4-BE49-F238E27FC236}">
                  <a16:creationId xmlns:a16="http://schemas.microsoft.com/office/drawing/2014/main" id="{A458DEF0-49A1-425D-CBAA-E5356FC5D3C7}"/>
                </a:ext>
              </a:extLst>
            </p:cNvPr>
            <p:cNvSpPr/>
            <p:nvPr/>
          </p:nvSpPr>
          <p:spPr>
            <a:xfrm>
              <a:off x="442561" y="2302991"/>
              <a:ext cx="7300185" cy="1126009"/>
            </a:xfrm>
            <a:prstGeom prst="roundRect">
              <a:avLst/>
            </a:prstGeom>
            <a:solidFill>
              <a:schemeClr val="accent2"/>
            </a:solidFill>
            <a:ln>
              <a:noFill/>
            </a:ln>
            <a:effectLst>
              <a:innerShdw blurRad="139700" dist="304800" dir="10800000">
                <a:prstClr val="black">
                  <a:alpha val="50000"/>
                </a:prstClr>
              </a:innerShdw>
            </a:effectLst>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ADB27A-8EE3-765C-8BF2-CF4A40C6ADE3}"/>
                </a:ext>
              </a:extLst>
            </p:cNvPr>
            <p:cNvSpPr txBox="1"/>
            <p:nvPr/>
          </p:nvSpPr>
          <p:spPr>
            <a:xfrm>
              <a:off x="807139" y="2409660"/>
              <a:ext cx="5786875" cy="892552"/>
            </a:xfrm>
            <a:prstGeom prst="rect">
              <a:avLst/>
            </a:prstGeom>
            <a:noFill/>
          </p:spPr>
          <p:txBody>
            <a:bodyPr wrap="square" rtlCol="0">
              <a:spAutoFit/>
            </a:bodyPr>
            <a:lstStyle/>
            <a:p>
              <a:pPr lvl="0"/>
              <a:r>
                <a:rPr lang="en-US" sz="2600" dirty="0">
                  <a:solidFill>
                    <a:schemeClr val="bg1"/>
                  </a:solidFill>
                </a:rPr>
                <a:t>Overturned golf cart with multiple passengers thrown off</a:t>
              </a:r>
              <a:r>
                <a:rPr lang="en-US" sz="2400" dirty="0">
                  <a:solidFill>
                    <a:schemeClr val="bg1"/>
                  </a:solidFill>
                </a:rPr>
                <a:t>.</a:t>
              </a:r>
            </a:p>
          </p:txBody>
        </p:sp>
      </p:grpSp>
    </p:spTree>
    <p:extLst>
      <p:ext uri="{BB962C8B-B14F-4D97-AF65-F5344CB8AC3E}">
        <p14:creationId xmlns:p14="http://schemas.microsoft.com/office/powerpoint/2010/main" val="281370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9641E-3BDB-4ACA-DFCE-37EC73D274F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95D7EC4-11BF-8643-1BE8-CF8A3574021B}"/>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982216B-646A-3007-48C2-646FFB03713A}"/>
              </a:ext>
            </a:extLst>
          </p:cNvPr>
          <p:cNvSpPr txBox="1"/>
          <p:nvPr/>
        </p:nvSpPr>
        <p:spPr>
          <a:xfrm>
            <a:off x="455387" y="912048"/>
            <a:ext cx="7361130" cy="1323439"/>
          </a:xfrm>
          <a:prstGeom prst="rect">
            <a:avLst/>
          </a:prstGeom>
          <a:noFill/>
        </p:spPr>
        <p:txBody>
          <a:bodyPr wrap="square" rtlCol="0">
            <a:spAutoFit/>
          </a:bodyPr>
          <a:lstStyle/>
          <a:p>
            <a:r>
              <a:rPr lang="en-US" sz="4000" b="1" dirty="0">
                <a:solidFill>
                  <a:schemeClr val="bg1"/>
                </a:solidFill>
              </a:rPr>
              <a:t>Fun and games more – WC Claims</a:t>
            </a:r>
            <a:endParaRPr lang="en-US" sz="4000" dirty="0">
              <a:solidFill>
                <a:schemeClr val="bg1"/>
              </a:solidFill>
            </a:endParaRPr>
          </a:p>
        </p:txBody>
      </p:sp>
      <p:pic>
        <p:nvPicPr>
          <p:cNvPr id="5" name="Picture 4">
            <a:extLst>
              <a:ext uri="{FF2B5EF4-FFF2-40B4-BE49-F238E27FC236}">
                <a16:creationId xmlns:a16="http://schemas.microsoft.com/office/drawing/2014/main" id="{0AC9EDDA-535F-B9AD-A31A-8CEE038F4986}"/>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flipH="1">
            <a:off x="5334000" y="0"/>
            <a:ext cx="6858000" cy="6858000"/>
          </a:xfrm>
          <a:prstGeom prst="rect">
            <a:avLst/>
          </a:prstGeom>
        </p:spPr>
      </p:pic>
      <p:grpSp>
        <p:nvGrpSpPr>
          <p:cNvPr id="18" name="Group 17">
            <a:extLst>
              <a:ext uri="{FF2B5EF4-FFF2-40B4-BE49-F238E27FC236}">
                <a16:creationId xmlns:a16="http://schemas.microsoft.com/office/drawing/2014/main" id="{A59D7F98-D88F-B2C8-331C-9738BA8116F8}"/>
              </a:ext>
            </a:extLst>
          </p:cNvPr>
          <p:cNvGrpSpPr/>
          <p:nvPr/>
        </p:nvGrpSpPr>
        <p:grpSpPr>
          <a:xfrm>
            <a:off x="463039" y="4552719"/>
            <a:ext cx="7507156" cy="739302"/>
            <a:chOff x="361638" y="3907953"/>
            <a:chExt cx="7507156" cy="739302"/>
          </a:xfrm>
        </p:grpSpPr>
        <p:sp>
          <p:nvSpPr>
            <p:cNvPr id="15" name="Rounded Rectangle 14">
              <a:extLst>
                <a:ext uri="{FF2B5EF4-FFF2-40B4-BE49-F238E27FC236}">
                  <a16:creationId xmlns:a16="http://schemas.microsoft.com/office/drawing/2014/main" id="{BA4ED254-4CB0-C2E9-B50B-1B20CF90EE99}"/>
                </a:ext>
              </a:extLst>
            </p:cNvPr>
            <p:cNvSpPr/>
            <p:nvPr/>
          </p:nvSpPr>
          <p:spPr>
            <a:xfrm>
              <a:off x="361638" y="3907953"/>
              <a:ext cx="7507156" cy="739302"/>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2530462-2FB3-BB82-E1EC-82BC9580424D}"/>
                </a:ext>
              </a:extLst>
            </p:cNvPr>
            <p:cNvSpPr txBox="1"/>
            <p:nvPr/>
          </p:nvSpPr>
          <p:spPr>
            <a:xfrm>
              <a:off x="392244" y="4072478"/>
              <a:ext cx="7476550" cy="400110"/>
            </a:xfrm>
            <a:prstGeom prst="rect">
              <a:avLst/>
            </a:prstGeom>
            <a:noFill/>
          </p:spPr>
          <p:txBody>
            <a:bodyPr wrap="square" rtlCol="0">
              <a:spAutoFit/>
            </a:bodyPr>
            <a:lstStyle/>
            <a:p>
              <a:pPr lvl="0"/>
              <a:r>
                <a:rPr lang="en-US" sz="2000" dirty="0">
                  <a:solidFill>
                    <a:schemeClr val="bg1"/>
                  </a:solidFill>
                </a:rPr>
                <a:t>Playing hopscotch with coworkers - fell awkwardly - inflammation</a:t>
              </a:r>
            </a:p>
          </p:txBody>
        </p:sp>
      </p:grpSp>
      <p:grpSp>
        <p:nvGrpSpPr>
          <p:cNvPr id="17" name="Group 16">
            <a:extLst>
              <a:ext uri="{FF2B5EF4-FFF2-40B4-BE49-F238E27FC236}">
                <a16:creationId xmlns:a16="http://schemas.microsoft.com/office/drawing/2014/main" id="{55F6E7FB-6E66-BEB9-0CD0-26F98A073480}"/>
              </a:ext>
            </a:extLst>
          </p:cNvPr>
          <p:cNvGrpSpPr/>
          <p:nvPr/>
        </p:nvGrpSpPr>
        <p:grpSpPr>
          <a:xfrm>
            <a:off x="470690" y="3532869"/>
            <a:ext cx="7507156" cy="739302"/>
            <a:chOff x="392244" y="2923655"/>
            <a:chExt cx="7507156" cy="739302"/>
          </a:xfrm>
        </p:grpSpPr>
        <p:sp>
          <p:nvSpPr>
            <p:cNvPr id="14" name="Rounded Rectangle 13">
              <a:extLst>
                <a:ext uri="{FF2B5EF4-FFF2-40B4-BE49-F238E27FC236}">
                  <a16:creationId xmlns:a16="http://schemas.microsoft.com/office/drawing/2014/main" id="{BF3EF8CE-2501-7B13-730A-CE9E5FC29597}"/>
                </a:ext>
              </a:extLst>
            </p:cNvPr>
            <p:cNvSpPr/>
            <p:nvPr/>
          </p:nvSpPr>
          <p:spPr>
            <a:xfrm>
              <a:off x="392244" y="2923655"/>
              <a:ext cx="7507156" cy="739302"/>
            </a:xfrm>
            <a:prstGeom prst="round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9F044B2-21DE-8BF1-7E03-D07C1D41ECCF}"/>
                </a:ext>
              </a:extLst>
            </p:cNvPr>
            <p:cNvSpPr txBox="1"/>
            <p:nvPr/>
          </p:nvSpPr>
          <p:spPr>
            <a:xfrm>
              <a:off x="420004" y="3097741"/>
              <a:ext cx="7128660" cy="400110"/>
            </a:xfrm>
            <a:prstGeom prst="rect">
              <a:avLst/>
            </a:prstGeom>
            <a:noFill/>
          </p:spPr>
          <p:txBody>
            <a:bodyPr wrap="square" rtlCol="0">
              <a:spAutoFit/>
            </a:bodyPr>
            <a:lstStyle/>
            <a:p>
              <a:pPr lvl="0"/>
              <a:r>
                <a:rPr lang="en-US" sz="2000" dirty="0">
                  <a:solidFill>
                    <a:schemeClr val="bg1"/>
                  </a:solidFill>
                </a:rPr>
                <a:t>Running down hallway – slipped and fell  contusion.</a:t>
              </a:r>
            </a:p>
          </p:txBody>
        </p:sp>
      </p:grpSp>
      <p:grpSp>
        <p:nvGrpSpPr>
          <p:cNvPr id="16" name="Group 15">
            <a:extLst>
              <a:ext uri="{FF2B5EF4-FFF2-40B4-BE49-F238E27FC236}">
                <a16:creationId xmlns:a16="http://schemas.microsoft.com/office/drawing/2014/main" id="{FEADBFC0-418C-B29A-E2E8-A82A456E71FC}"/>
              </a:ext>
            </a:extLst>
          </p:cNvPr>
          <p:cNvGrpSpPr/>
          <p:nvPr/>
        </p:nvGrpSpPr>
        <p:grpSpPr>
          <a:xfrm>
            <a:off x="455387" y="2532476"/>
            <a:ext cx="7507156" cy="739302"/>
            <a:chOff x="392244" y="1948339"/>
            <a:chExt cx="7507156" cy="739302"/>
          </a:xfrm>
        </p:grpSpPr>
        <p:sp>
          <p:nvSpPr>
            <p:cNvPr id="13" name="Rounded Rectangle 12">
              <a:extLst>
                <a:ext uri="{FF2B5EF4-FFF2-40B4-BE49-F238E27FC236}">
                  <a16:creationId xmlns:a16="http://schemas.microsoft.com/office/drawing/2014/main" id="{0A51D95D-59CD-284E-9560-FF5D156943FD}"/>
                </a:ext>
              </a:extLst>
            </p:cNvPr>
            <p:cNvSpPr/>
            <p:nvPr/>
          </p:nvSpPr>
          <p:spPr>
            <a:xfrm>
              <a:off x="392244" y="1948339"/>
              <a:ext cx="7507156" cy="73930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D4C931E-3362-C52D-A68F-D282C5296AAF}"/>
                </a:ext>
              </a:extLst>
            </p:cNvPr>
            <p:cNvSpPr txBox="1"/>
            <p:nvPr/>
          </p:nvSpPr>
          <p:spPr>
            <a:xfrm>
              <a:off x="420004" y="2060871"/>
              <a:ext cx="7128660" cy="461665"/>
            </a:xfrm>
            <a:prstGeom prst="rect">
              <a:avLst/>
            </a:prstGeom>
            <a:noFill/>
          </p:spPr>
          <p:txBody>
            <a:bodyPr wrap="square" rtlCol="0">
              <a:spAutoFit/>
            </a:bodyPr>
            <a:lstStyle/>
            <a:p>
              <a:pPr lvl="0"/>
              <a:r>
                <a:rPr lang="en-US" sz="2000" dirty="0">
                  <a:solidFill>
                    <a:schemeClr val="bg1"/>
                  </a:solidFill>
                </a:rPr>
                <a:t>Playing game with student – fell and struck face concussion</a:t>
              </a:r>
              <a:r>
                <a:rPr lang="en-US" sz="2400" dirty="0">
                  <a:solidFill>
                    <a:schemeClr val="bg1"/>
                  </a:solidFill>
                </a:rPr>
                <a:t>.</a:t>
              </a:r>
            </a:p>
          </p:txBody>
        </p:sp>
      </p:grpSp>
    </p:spTree>
    <p:extLst>
      <p:ext uri="{BB962C8B-B14F-4D97-AF65-F5344CB8AC3E}">
        <p14:creationId xmlns:p14="http://schemas.microsoft.com/office/powerpoint/2010/main" val="34991716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0" presetClass="entr" presetSubtype="0" fill="hold"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2000"/>
                                        <p:tgtEl>
                                          <p:spTgt spid="16"/>
                                        </p:tgtEl>
                                      </p:cBhvr>
                                    </p:animEffect>
                                  </p:childTnLst>
                                </p:cTn>
                              </p:par>
                            </p:childTnLst>
                          </p:cTn>
                        </p:par>
                        <p:par>
                          <p:cTn id="18" fill="hold">
                            <p:stCondLst>
                              <p:cond delay="3500"/>
                            </p:stCondLst>
                            <p:childTnLst>
                              <p:par>
                                <p:cTn id="19" presetID="22" presetClass="entr" presetSubtype="1"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2000"/>
                                        <p:tgtEl>
                                          <p:spTgt spid="17"/>
                                        </p:tgtEl>
                                      </p:cBhvr>
                                    </p:animEffect>
                                  </p:childTnLst>
                                </p:cTn>
                              </p:par>
                            </p:childTnLst>
                          </p:cTn>
                        </p:par>
                        <p:par>
                          <p:cTn id="22" fill="hold">
                            <p:stCondLst>
                              <p:cond delay="5500"/>
                            </p:stCondLst>
                            <p:childTnLst>
                              <p:par>
                                <p:cTn id="23" presetID="22" presetClass="entr" presetSubtype="1"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E15C7-97B3-4CC7-84D6-32CB586785D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765177-2961-AC71-2FF4-1DF39967165D}"/>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C33678EB-D33E-F255-5843-58ED22087A20}"/>
              </a:ext>
            </a:extLst>
          </p:cNvPr>
          <p:cNvSpPr txBox="1"/>
          <p:nvPr/>
        </p:nvSpPr>
        <p:spPr>
          <a:xfrm>
            <a:off x="538270" y="345177"/>
            <a:ext cx="4900004" cy="1323439"/>
          </a:xfrm>
          <a:prstGeom prst="rect">
            <a:avLst/>
          </a:prstGeom>
          <a:noFill/>
        </p:spPr>
        <p:txBody>
          <a:bodyPr wrap="square" rtlCol="0">
            <a:spAutoFit/>
          </a:bodyPr>
          <a:lstStyle/>
          <a:p>
            <a:r>
              <a:rPr lang="en-US" sz="4000" b="1" dirty="0">
                <a:solidFill>
                  <a:schemeClr val="bg1"/>
                </a:solidFill>
              </a:rPr>
              <a:t>Running or rushing to help</a:t>
            </a:r>
            <a:endParaRPr lang="en-US" sz="4000" dirty="0">
              <a:solidFill>
                <a:schemeClr val="bg1"/>
              </a:solidFill>
            </a:endParaRPr>
          </a:p>
        </p:txBody>
      </p:sp>
      <p:pic>
        <p:nvPicPr>
          <p:cNvPr id="16" name="Picture 15">
            <a:extLst>
              <a:ext uri="{FF2B5EF4-FFF2-40B4-BE49-F238E27FC236}">
                <a16:creationId xmlns:a16="http://schemas.microsoft.com/office/drawing/2014/main" id="{6AD6BD57-4235-032B-B63E-3B30E9582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095" y="-347530"/>
            <a:ext cx="10808295" cy="7205530"/>
          </a:xfrm>
          <a:prstGeom prst="rect">
            <a:avLst/>
          </a:prstGeom>
        </p:spPr>
      </p:pic>
      <p:pic>
        <p:nvPicPr>
          <p:cNvPr id="20" name="Picture 19">
            <a:extLst>
              <a:ext uri="{FF2B5EF4-FFF2-40B4-BE49-F238E27FC236}">
                <a16:creationId xmlns:a16="http://schemas.microsoft.com/office/drawing/2014/main" id="{D1E3883B-91C5-2607-0CA3-8781444E4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7636" y="0"/>
            <a:ext cx="9144000" cy="6858000"/>
          </a:xfrm>
          <a:prstGeom prst="rect">
            <a:avLst/>
          </a:prstGeom>
        </p:spPr>
      </p:pic>
      <p:sp>
        <p:nvSpPr>
          <p:cNvPr id="3" name="TextBox 2">
            <a:extLst>
              <a:ext uri="{FF2B5EF4-FFF2-40B4-BE49-F238E27FC236}">
                <a16:creationId xmlns:a16="http://schemas.microsoft.com/office/drawing/2014/main" id="{6E1C5D46-2720-FEC3-D919-7E19FCA3D985}"/>
              </a:ext>
            </a:extLst>
          </p:cNvPr>
          <p:cNvSpPr txBox="1"/>
          <p:nvPr/>
        </p:nvSpPr>
        <p:spPr>
          <a:xfrm>
            <a:off x="454049" y="2408844"/>
            <a:ext cx="6331762" cy="3293209"/>
          </a:xfrm>
          <a:prstGeom prst="rect">
            <a:avLst/>
          </a:prstGeom>
          <a:noFill/>
        </p:spPr>
        <p:txBody>
          <a:bodyPr wrap="square" rtlCol="0">
            <a:spAutoFit/>
          </a:bodyPr>
          <a:lstStyle/>
          <a:p>
            <a:pPr marL="457200" lvl="0" indent="-457200">
              <a:buFont typeface="Arial" panose="020B0604020202020204" pitchFamily="34" charset="0"/>
              <a:buChar char="•"/>
            </a:pPr>
            <a:r>
              <a:rPr lang="en-US" sz="2600" dirty="0">
                <a:solidFill>
                  <a:schemeClr val="bg1"/>
                </a:solidFill>
              </a:rPr>
              <a:t>Food service worker running to check on coworker after a cooler fell – tripped and struck arm &amp; leg on cart</a:t>
            </a:r>
          </a:p>
          <a:p>
            <a:pPr marL="457200" lvl="0" indent="-457200">
              <a:buFont typeface="Arial" panose="020B0604020202020204" pitchFamily="34" charset="0"/>
              <a:buChar char="•"/>
            </a:pPr>
            <a:r>
              <a:rPr lang="en-US" sz="2600" dirty="0">
                <a:solidFill>
                  <a:schemeClr val="bg1"/>
                </a:solidFill>
              </a:rPr>
              <a:t>Bus driver rushing to chase after student who ran off the bus – fell on wrist and knee </a:t>
            </a:r>
          </a:p>
          <a:p>
            <a:pPr marL="457200" lvl="0" indent="-457200">
              <a:buFont typeface="Arial" panose="020B0604020202020204" pitchFamily="34" charset="0"/>
              <a:buChar char="•"/>
            </a:pPr>
            <a:r>
              <a:rPr lang="en-US" sz="2600" dirty="0">
                <a:solidFill>
                  <a:schemeClr val="bg1"/>
                </a:solidFill>
              </a:rPr>
              <a:t>Bus driver jumping from emergency exit during evacuation training</a:t>
            </a:r>
          </a:p>
        </p:txBody>
      </p:sp>
    </p:spTree>
    <p:extLst>
      <p:ext uri="{BB962C8B-B14F-4D97-AF65-F5344CB8AC3E}">
        <p14:creationId xmlns:p14="http://schemas.microsoft.com/office/powerpoint/2010/main" val="5716111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FC2E9-9EAE-E5E3-211B-D533000646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0B53555-3363-BD29-26C0-7EE706257046}"/>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FA2C745-4567-DC67-D0C8-DEB6A785C592}"/>
              </a:ext>
            </a:extLst>
          </p:cNvPr>
          <p:cNvSpPr txBox="1"/>
          <p:nvPr/>
        </p:nvSpPr>
        <p:spPr>
          <a:xfrm>
            <a:off x="466419" y="141796"/>
            <a:ext cx="4900004" cy="1323439"/>
          </a:xfrm>
          <a:prstGeom prst="rect">
            <a:avLst/>
          </a:prstGeom>
          <a:noFill/>
        </p:spPr>
        <p:txBody>
          <a:bodyPr wrap="square" rtlCol="0">
            <a:spAutoFit/>
          </a:bodyPr>
          <a:lstStyle/>
          <a:p>
            <a:r>
              <a:rPr lang="en-US" sz="4000" b="1" dirty="0">
                <a:solidFill>
                  <a:schemeClr val="bg1"/>
                </a:solidFill>
              </a:rPr>
              <a:t>Respond calmly and under control</a:t>
            </a:r>
            <a:endParaRPr lang="en-US" sz="4000" dirty="0">
              <a:solidFill>
                <a:schemeClr val="bg1"/>
              </a:solidFill>
            </a:endParaRPr>
          </a:p>
        </p:txBody>
      </p:sp>
      <p:pic>
        <p:nvPicPr>
          <p:cNvPr id="5" name="Picture 4">
            <a:extLst>
              <a:ext uri="{FF2B5EF4-FFF2-40B4-BE49-F238E27FC236}">
                <a16:creationId xmlns:a16="http://schemas.microsoft.com/office/drawing/2014/main" id="{1E34D41F-5E75-ECE2-C22F-BB763638CB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122" y="0"/>
            <a:ext cx="10287000" cy="6858000"/>
          </a:xfrm>
          <a:prstGeom prst="rect">
            <a:avLst/>
          </a:prstGeom>
        </p:spPr>
      </p:pic>
      <p:grpSp>
        <p:nvGrpSpPr>
          <p:cNvPr id="6" name="Group 5">
            <a:extLst>
              <a:ext uri="{FF2B5EF4-FFF2-40B4-BE49-F238E27FC236}">
                <a16:creationId xmlns:a16="http://schemas.microsoft.com/office/drawing/2014/main" id="{C6BBF03E-3297-547B-BD0F-0A97BB126840}"/>
              </a:ext>
            </a:extLst>
          </p:cNvPr>
          <p:cNvGrpSpPr/>
          <p:nvPr/>
        </p:nvGrpSpPr>
        <p:grpSpPr>
          <a:xfrm>
            <a:off x="466419" y="1607031"/>
            <a:ext cx="2351504" cy="4949412"/>
            <a:chOff x="466419" y="1607031"/>
            <a:chExt cx="2351504" cy="4949412"/>
          </a:xfrm>
        </p:grpSpPr>
        <p:sp>
          <p:nvSpPr>
            <p:cNvPr id="46" name="Rectangle: Rounded Corners 45">
              <a:extLst>
                <a:ext uri="{FF2B5EF4-FFF2-40B4-BE49-F238E27FC236}">
                  <a16:creationId xmlns:a16="http://schemas.microsoft.com/office/drawing/2014/main" id="{77D8EC0F-3126-DF2F-F1D3-44B93728DF85}"/>
                </a:ext>
              </a:extLst>
            </p:cNvPr>
            <p:cNvSpPr/>
            <p:nvPr/>
          </p:nvSpPr>
          <p:spPr>
            <a:xfrm>
              <a:off x="466419" y="1607031"/>
              <a:ext cx="2351504" cy="4949412"/>
            </a:xfrm>
            <a:prstGeom prst="roundRect">
              <a:avLst/>
            </a:prstGeom>
            <a:gradFill>
              <a:gsLst>
                <a:gs pos="61000">
                  <a:srgbClr val="FFB3B3"/>
                </a:gs>
                <a:gs pos="2000">
                  <a:srgbClr val="C00000"/>
                </a:gs>
              </a:gsLst>
              <a:lin ang="0" scaled="1"/>
            </a:gradFill>
            <a:ln>
              <a:noFill/>
            </a:ln>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A8C70AD-9D8F-A347-BA98-EFAF735F27CF}"/>
                </a:ext>
              </a:extLst>
            </p:cNvPr>
            <p:cNvSpPr txBox="1"/>
            <p:nvPr/>
          </p:nvSpPr>
          <p:spPr>
            <a:xfrm>
              <a:off x="763811" y="2528417"/>
              <a:ext cx="1763068" cy="1200329"/>
            </a:xfrm>
            <a:prstGeom prst="rect">
              <a:avLst/>
            </a:prstGeom>
            <a:noFill/>
            <a:ln>
              <a:noFill/>
            </a:ln>
            <a:effectLst>
              <a:outerShdw blurRad="25400" dist="50800" dir="5400000" algn="ctr" rotWithShape="0">
                <a:srgbClr val="000000">
                  <a:alpha val="44000"/>
                </a:srgbClr>
              </a:outerShdw>
            </a:effectLst>
            <a:scene3d>
              <a:camera prst="perspectiveRight"/>
              <a:lightRig rig="threePt" dir="t"/>
            </a:scene3d>
          </p:spPr>
          <p:txBody>
            <a:bodyPr wrap="square" rtlCol="0">
              <a:spAutoFit/>
            </a:bodyPr>
            <a:lstStyle/>
            <a:p>
              <a:pPr lvl="0"/>
              <a:r>
                <a:rPr lang="en-US" sz="2400" dirty="0">
                  <a:solidFill>
                    <a:schemeClr val="bg1"/>
                  </a:solidFill>
                </a:rPr>
                <a:t>Reduce the risk of falling</a:t>
              </a:r>
            </a:p>
          </p:txBody>
        </p:sp>
      </p:grpSp>
      <p:grpSp>
        <p:nvGrpSpPr>
          <p:cNvPr id="3" name="Group 2">
            <a:extLst>
              <a:ext uri="{FF2B5EF4-FFF2-40B4-BE49-F238E27FC236}">
                <a16:creationId xmlns:a16="http://schemas.microsoft.com/office/drawing/2014/main" id="{2A21EC97-3F54-C23F-C157-EE576DA22134}"/>
              </a:ext>
            </a:extLst>
          </p:cNvPr>
          <p:cNvGrpSpPr/>
          <p:nvPr/>
        </p:nvGrpSpPr>
        <p:grpSpPr>
          <a:xfrm>
            <a:off x="2809028" y="1748981"/>
            <a:ext cx="2350008" cy="4946904"/>
            <a:chOff x="2809028" y="1748981"/>
            <a:chExt cx="2350008" cy="4946904"/>
          </a:xfrm>
        </p:grpSpPr>
        <p:sp>
          <p:nvSpPr>
            <p:cNvPr id="57" name="Rectangle: Rounded Corners 56">
              <a:extLst>
                <a:ext uri="{FF2B5EF4-FFF2-40B4-BE49-F238E27FC236}">
                  <a16:creationId xmlns:a16="http://schemas.microsoft.com/office/drawing/2014/main" id="{FC08BFDD-770D-4166-28CD-A6A77375AAE1}"/>
                </a:ext>
              </a:extLst>
            </p:cNvPr>
            <p:cNvSpPr/>
            <p:nvPr/>
          </p:nvSpPr>
          <p:spPr>
            <a:xfrm>
              <a:off x="2809028" y="1748981"/>
              <a:ext cx="2350008" cy="4946904"/>
            </a:xfrm>
            <a:prstGeom prst="roundRect">
              <a:avLst/>
            </a:prstGeom>
            <a:gradFill>
              <a:gsLst>
                <a:gs pos="100000">
                  <a:schemeClr val="accent3">
                    <a:lumMod val="40000"/>
                    <a:lumOff val="60000"/>
                  </a:schemeClr>
                </a:gs>
                <a:gs pos="2000">
                  <a:schemeClr val="accent3">
                    <a:lumMod val="75000"/>
                  </a:schemeClr>
                </a:gs>
              </a:gsLst>
              <a:lin ang="0" scaled="1"/>
            </a:gradFill>
            <a:ln>
              <a:noFill/>
            </a:ln>
            <a:effectLst>
              <a:outerShdw blurRad="76200" dir="13500000" sy="23000" kx="1200000" algn="br" rotWithShape="0">
                <a:prstClr val="black">
                  <a:alpha val="20000"/>
                </a:prstClr>
              </a:outerShdw>
            </a:effectLst>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F27B23E-AA7F-83CB-2A63-144F273DAD46}"/>
                </a:ext>
              </a:extLst>
            </p:cNvPr>
            <p:cNvSpPr txBox="1"/>
            <p:nvPr/>
          </p:nvSpPr>
          <p:spPr>
            <a:xfrm>
              <a:off x="2942025" y="2623732"/>
              <a:ext cx="2019081" cy="2339102"/>
            </a:xfrm>
            <a:prstGeom prst="rect">
              <a:avLst/>
            </a:prstGeom>
            <a:noFill/>
            <a:effectLst>
              <a:outerShdw blurRad="25400" dist="50800" dir="5400000" algn="ctr" rotWithShape="0">
                <a:srgbClr val="000000">
                  <a:alpha val="44000"/>
                </a:srgbClr>
              </a:outerShdw>
            </a:effectLst>
            <a:scene3d>
              <a:camera prst="perspectiveRight"/>
              <a:lightRig rig="threePt" dir="t"/>
            </a:scene3d>
          </p:spPr>
          <p:txBody>
            <a:bodyPr wrap="square" rtlCol="0">
              <a:spAutoFit/>
            </a:bodyPr>
            <a:lstStyle/>
            <a:p>
              <a:pPr lvl="0"/>
              <a:r>
                <a:rPr lang="en-US" sz="2400" dirty="0">
                  <a:solidFill>
                    <a:schemeClr val="bg1"/>
                  </a:solidFill>
                </a:rPr>
                <a:t>Maintain your ability to assess the situation / environment</a:t>
              </a:r>
            </a:p>
            <a:p>
              <a:pPr marL="457200" lvl="0" indent="-457200">
                <a:buFont typeface="Arial" panose="020B0604020202020204" pitchFamily="34" charset="0"/>
                <a:buChar char="•"/>
              </a:pPr>
              <a:endParaRPr lang="en-US" sz="2600" dirty="0">
                <a:solidFill>
                  <a:schemeClr val="bg1"/>
                </a:solidFill>
              </a:endParaRPr>
            </a:p>
          </p:txBody>
        </p:sp>
      </p:grpSp>
      <p:grpSp>
        <p:nvGrpSpPr>
          <p:cNvPr id="2" name="Group 1">
            <a:extLst>
              <a:ext uri="{FF2B5EF4-FFF2-40B4-BE49-F238E27FC236}">
                <a16:creationId xmlns:a16="http://schemas.microsoft.com/office/drawing/2014/main" id="{BBD82261-2943-D1BA-6D6F-BEA240D55EF2}"/>
              </a:ext>
            </a:extLst>
          </p:cNvPr>
          <p:cNvGrpSpPr/>
          <p:nvPr/>
        </p:nvGrpSpPr>
        <p:grpSpPr>
          <a:xfrm>
            <a:off x="5122122" y="1957577"/>
            <a:ext cx="2350008" cy="4946904"/>
            <a:chOff x="5122122" y="1957577"/>
            <a:chExt cx="2350008" cy="4946904"/>
          </a:xfrm>
        </p:grpSpPr>
        <p:sp>
          <p:nvSpPr>
            <p:cNvPr id="63" name="Rectangle: Rounded Corners 62">
              <a:extLst>
                <a:ext uri="{FF2B5EF4-FFF2-40B4-BE49-F238E27FC236}">
                  <a16:creationId xmlns:a16="http://schemas.microsoft.com/office/drawing/2014/main" id="{E1786AFE-5937-6EBE-25BD-DBD82F3E6A89}"/>
                </a:ext>
              </a:extLst>
            </p:cNvPr>
            <p:cNvSpPr/>
            <p:nvPr/>
          </p:nvSpPr>
          <p:spPr>
            <a:xfrm>
              <a:off x="5122122" y="1957577"/>
              <a:ext cx="2350008" cy="4946904"/>
            </a:xfrm>
            <a:prstGeom prst="roundRect">
              <a:avLst/>
            </a:prstGeom>
            <a:gradFill>
              <a:gsLst>
                <a:gs pos="100000">
                  <a:schemeClr val="tx2">
                    <a:lumMod val="50000"/>
                    <a:lumOff val="50000"/>
                  </a:schemeClr>
                </a:gs>
                <a:gs pos="2000">
                  <a:schemeClr val="accent1">
                    <a:lumMod val="50000"/>
                  </a:schemeClr>
                </a:gs>
              </a:gsLst>
              <a:lin ang="0" scaled="1"/>
            </a:gradFill>
            <a:ln>
              <a:noFill/>
            </a:ln>
            <a:effectLst>
              <a:outerShdw blurRad="76200" dir="13500000" sy="23000" kx="1200000" algn="br" rotWithShape="0">
                <a:prstClr val="black">
                  <a:alpha val="20000"/>
                </a:prstClr>
              </a:outerShdw>
            </a:effectLst>
            <a:scene3d>
              <a:camera prst="perspective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43756002-DC98-E17F-8FD6-169E6A0E8F76}"/>
                </a:ext>
              </a:extLst>
            </p:cNvPr>
            <p:cNvSpPr txBox="1"/>
            <p:nvPr/>
          </p:nvSpPr>
          <p:spPr>
            <a:xfrm>
              <a:off x="5283138" y="2830591"/>
              <a:ext cx="2060276" cy="1600438"/>
            </a:xfrm>
            <a:prstGeom prst="rect">
              <a:avLst/>
            </a:prstGeom>
            <a:noFill/>
            <a:effectLst>
              <a:outerShdw blurRad="25400" dist="50800" dir="5400000" algn="ctr" rotWithShape="0">
                <a:srgbClr val="000000">
                  <a:alpha val="44000"/>
                </a:srgbClr>
              </a:outerShdw>
            </a:effectLst>
            <a:scene3d>
              <a:camera prst="perspectiveRight"/>
              <a:lightRig rig="threePt" dir="t"/>
            </a:scene3d>
          </p:spPr>
          <p:txBody>
            <a:bodyPr wrap="square" rtlCol="0">
              <a:spAutoFit/>
            </a:bodyPr>
            <a:lstStyle/>
            <a:p>
              <a:pPr lvl="0"/>
              <a:r>
                <a:rPr lang="en-US" sz="2400" dirty="0">
                  <a:solidFill>
                    <a:schemeClr val="bg1"/>
                  </a:solidFill>
                </a:rPr>
                <a:t>Think clearly and calmly</a:t>
              </a:r>
            </a:p>
            <a:p>
              <a:pPr lvl="0"/>
              <a:endParaRPr lang="en-US" sz="2400" dirty="0">
                <a:solidFill>
                  <a:schemeClr val="bg1"/>
                </a:solidFill>
              </a:endParaRPr>
            </a:p>
            <a:p>
              <a:pPr marL="457200" lvl="0" indent="-457200">
                <a:buFont typeface="Arial" panose="020B0604020202020204" pitchFamily="34" charset="0"/>
                <a:buChar char="•"/>
              </a:pPr>
              <a:endParaRPr lang="en-US" sz="2600" dirty="0">
                <a:solidFill>
                  <a:schemeClr val="bg1"/>
                </a:solidFill>
              </a:endParaRPr>
            </a:p>
          </p:txBody>
        </p:sp>
      </p:grpSp>
    </p:spTree>
    <p:extLst>
      <p:ext uri="{BB962C8B-B14F-4D97-AF65-F5344CB8AC3E}">
        <p14:creationId xmlns:p14="http://schemas.microsoft.com/office/powerpoint/2010/main" val="3503521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ppt_w*0.70"/>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ppt_w*0.70"/>
                                          </p:val>
                                        </p:tav>
                                        <p:tav tm="100000">
                                          <p:val>
                                            <p:strVal val="#ppt_w"/>
                                          </p:val>
                                        </p:tav>
                                      </p:tavLst>
                                    </p:anim>
                                    <p:anim calcmode="lin" valueType="num">
                                      <p:cBhvr>
                                        <p:cTn id="24" dur="500" fill="hold"/>
                                        <p:tgtEl>
                                          <p:spTgt spid="3"/>
                                        </p:tgtEl>
                                        <p:attrNameLst>
                                          <p:attrName>ppt_h</p:attrName>
                                        </p:attrNameLst>
                                      </p:cBhvr>
                                      <p:tavLst>
                                        <p:tav tm="0">
                                          <p:val>
                                            <p:strVal val="#ppt_h"/>
                                          </p:val>
                                        </p:tav>
                                        <p:tav tm="100000">
                                          <p:val>
                                            <p:strVal val="#ppt_h"/>
                                          </p:val>
                                        </p:tav>
                                      </p:tavLst>
                                    </p:anim>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strVal val="#ppt_w*0.70"/>
                                          </p:val>
                                        </p:tav>
                                        <p:tav tm="100000">
                                          <p:val>
                                            <p:strVal val="#ppt_w"/>
                                          </p:val>
                                        </p:tav>
                                      </p:tavLst>
                                    </p:anim>
                                    <p:anim calcmode="lin" valueType="num">
                                      <p:cBhvr>
                                        <p:cTn id="31" dur="500" fill="hold"/>
                                        <p:tgtEl>
                                          <p:spTgt spid="2"/>
                                        </p:tgtEl>
                                        <p:attrNameLst>
                                          <p:attrName>ppt_h</p:attrName>
                                        </p:attrNameLst>
                                      </p:cBhvr>
                                      <p:tavLst>
                                        <p:tav tm="0">
                                          <p:val>
                                            <p:strVal val="#ppt_h"/>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88A0C-B47E-DC7E-11F3-5C3C8139329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77AE0E8-A04F-AC3D-66BE-F473F342E091}"/>
              </a:ext>
            </a:extLst>
          </p:cNvPr>
          <p:cNvSpPr/>
          <p:nvPr/>
        </p:nvSpPr>
        <p:spPr>
          <a:xfrm>
            <a:off x="-1"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D9F40F7-4133-95E6-6ED6-141E608DC3C5}"/>
              </a:ext>
            </a:extLst>
          </p:cNvPr>
          <p:cNvSpPr txBox="1"/>
          <p:nvPr/>
        </p:nvSpPr>
        <p:spPr>
          <a:xfrm>
            <a:off x="948241" y="1303362"/>
            <a:ext cx="4900004" cy="1015663"/>
          </a:xfrm>
          <a:prstGeom prst="rect">
            <a:avLst/>
          </a:prstGeom>
          <a:noFill/>
        </p:spPr>
        <p:txBody>
          <a:bodyPr wrap="square" rtlCol="0">
            <a:spAutoFit/>
          </a:bodyPr>
          <a:lstStyle/>
          <a:p>
            <a:r>
              <a:rPr lang="en-US" sz="6000" b="1" dirty="0">
                <a:solidFill>
                  <a:schemeClr val="bg1"/>
                </a:solidFill>
              </a:rPr>
              <a:t>Act your age</a:t>
            </a:r>
            <a:endParaRPr lang="en-US" sz="6000" dirty="0">
              <a:solidFill>
                <a:schemeClr val="bg1"/>
              </a:solidFill>
            </a:endParaRPr>
          </a:p>
        </p:txBody>
      </p:sp>
      <p:sp>
        <p:nvSpPr>
          <p:cNvPr id="2" name="TextBox 1">
            <a:extLst>
              <a:ext uri="{FF2B5EF4-FFF2-40B4-BE49-F238E27FC236}">
                <a16:creationId xmlns:a16="http://schemas.microsoft.com/office/drawing/2014/main" id="{1B5D2698-C791-D627-BF0F-6955BA60C67E}"/>
              </a:ext>
            </a:extLst>
          </p:cNvPr>
          <p:cNvSpPr txBox="1"/>
          <p:nvPr/>
        </p:nvSpPr>
        <p:spPr>
          <a:xfrm>
            <a:off x="948241" y="2447880"/>
            <a:ext cx="5147759" cy="1077218"/>
          </a:xfrm>
          <a:prstGeom prst="rect">
            <a:avLst/>
          </a:prstGeom>
          <a:noFill/>
        </p:spPr>
        <p:txBody>
          <a:bodyPr wrap="square" rtlCol="0">
            <a:spAutoFit/>
          </a:bodyPr>
          <a:lstStyle/>
          <a:p>
            <a:r>
              <a:rPr lang="en-US" sz="3200" b="1" dirty="0">
                <a:solidFill>
                  <a:schemeClr val="bg1"/>
                </a:solidFill>
              </a:rPr>
              <a:t>Stay calm when responding </a:t>
            </a:r>
            <a:endParaRPr lang="en-US" sz="3200" dirty="0">
              <a:solidFill>
                <a:schemeClr val="bg1"/>
              </a:solidFill>
            </a:endParaRPr>
          </a:p>
        </p:txBody>
      </p:sp>
      <p:pic>
        <p:nvPicPr>
          <p:cNvPr id="6" name="Picture 5">
            <a:extLst>
              <a:ext uri="{FF2B5EF4-FFF2-40B4-BE49-F238E27FC236}">
                <a16:creationId xmlns:a16="http://schemas.microsoft.com/office/drawing/2014/main" id="{325DD242-0C2D-10DF-DC9D-F7A294CFD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558" y="-1"/>
            <a:ext cx="7272441" cy="7272441"/>
          </a:xfrm>
          <a:prstGeom prst="rect">
            <a:avLst/>
          </a:prstGeom>
        </p:spPr>
      </p:pic>
    </p:spTree>
    <p:extLst>
      <p:ext uri="{BB962C8B-B14F-4D97-AF65-F5344CB8AC3E}">
        <p14:creationId xmlns:p14="http://schemas.microsoft.com/office/powerpoint/2010/main" val="18702640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childTnLst>
                          </p:cTn>
                        </p:par>
                        <p:par>
                          <p:cTn id="11" fill="hold">
                            <p:stCondLst>
                              <p:cond delay="2000"/>
                            </p:stCondLst>
                            <p:childTnLst>
                              <p:par>
                                <p:cTn id="12" presetID="10" presetClass="entr" presetSubtype="0"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1421</TotalTime>
  <Words>975</Words>
  <Application>Microsoft Macintosh PowerPoint</Application>
  <PresentationFormat>Widescreen</PresentationFormat>
  <Paragraphs>64</Paragraphs>
  <Slides>9</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Aharoni</vt:lpstr>
      <vt:lpstr>Aptos</vt:lpstr>
      <vt:lpstr>Aptos Display</vt:lpstr>
      <vt:lpstr>Arial</vt:lpstr>
      <vt:lpstr>Bookman Old Style</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Jack Pina</dc:creator>
  <cp:keywords/>
  <dc:description/>
  <cp:lastModifiedBy>jack pina</cp:lastModifiedBy>
  <cp:revision>12</cp:revision>
  <dcterms:created xsi:type="dcterms:W3CDTF">2026-01-23T15:04:23Z</dcterms:created>
  <dcterms:modified xsi:type="dcterms:W3CDTF">2026-07-10T19:39:23Z</dcterms:modified>
  <cp:category/>
</cp:coreProperties>
</file>