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" panose="020B0503030501040103" pitchFamily="34" charset="0"/>
      <p:regular r:id="rId13"/>
    </p:embeddedFont>
    <p:embeddedFont>
      <p:font typeface="Open Sans" panose="020B0606030504020204" pitchFamily="34" charset="0"/>
      <p:regular r:id="rId14"/>
      <p:bold r:id="rId15"/>
    </p:embeddedFont>
    <p:embeddedFont>
      <p:font typeface="Poppins" pitchFamily="2" charset="77"/>
      <p:regular r:id="rId16"/>
    </p:embeddedFont>
    <p:embeddedFont>
      <p:font typeface="Poppins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1" autoAdjust="0"/>
    <p:restoredTop sz="94907" autoAdjust="0"/>
  </p:normalViewPr>
  <p:slideViewPr>
    <p:cSldViewPr>
      <p:cViewPr varScale="1">
        <p:scale>
          <a:sx n="53" d="100"/>
          <a:sy n="53" d="100"/>
        </p:scale>
        <p:origin x="200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812660" y="1042551"/>
            <a:ext cx="4603179" cy="9279992"/>
            <a:chOff x="0" y="-99060"/>
            <a:chExt cx="2620010" cy="5281930"/>
          </a:xfrm>
        </p:grpSpPr>
        <p:sp>
          <p:nvSpPr>
            <p:cNvPr id="6" name="Freeform 6"/>
            <p:cNvSpPr/>
            <p:nvPr/>
          </p:nvSpPr>
          <p:spPr>
            <a:xfrm>
              <a:off x="97645" y="-9906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6118" y="23114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6596" t="-3372" r="-8217" b="-107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flipV="1">
              <a:off x="1121410" y="156210"/>
              <a:ext cx="347980" cy="4191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194424" y="2773093"/>
            <a:ext cx="3426028" cy="6778984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8258783" y="2662114"/>
            <a:ext cx="3429000" cy="6784865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50236" y="2044129"/>
            <a:ext cx="7172430" cy="2634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11"/>
              </a:lnSpc>
              <a:spcBef>
                <a:spcPct val="0"/>
              </a:spcBef>
            </a:pPr>
            <a:r>
              <a:rPr lang="en-US" sz="14794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Mobile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86923" y="4196757"/>
            <a:ext cx="2738179" cy="141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4"/>
              </a:lnSpc>
              <a:spcBef>
                <a:spcPct val="0"/>
              </a:spcBef>
            </a:pPr>
            <a:r>
              <a:rPr lang="en-US" sz="7795" b="1" dirty="0">
                <a:solidFill>
                  <a:srgbClr val="FF00E6"/>
                </a:solidFill>
                <a:latin typeface="Poppins Bold"/>
                <a:ea typeface="Poppins Bold"/>
                <a:cs typeface="Poppins Bold"/>
                <a:sym typeface="Poppins Bold"/>
              </a:rPr>
              <a:t>App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86923" y="1217310"/>
            <a:ext cx="5734589" cy="141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4"/>
              </a:lnSpc>
              <a:spcBef>
                <a:spcPct val="0"/>
              </a:spcBef>
            </a:pPr>
            <a:r>
              <a:rPr lang="en-US" sz="7795" b="1" dirty="0">
                <a:solidFill>
                  <a:srgbClr val="FF00E6"/>
                </a:solidFill>
                <a:latin typeface="Poppins Bold"/>
                <a:ea typeface="Poppins Bold"/>
                <a:cs typeface="Poppins Bold"/>
                <a:sym typeface="Poppins Bold"/>
              </a:rPr>
              <a:t>P.E.A.C.E.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86923" y="6017556"/>
            <a:ext cx="5263403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Year: 2021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Duration: 2 months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Native Mobile App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Tools Used: Figma, Miro, Visual Studio Code, Photoshop,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algn="l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My Role: UI Design, User A/B Testing, User Research, Logo Creation.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1951" y="3408436"/>
            <a:ext cx="3465962" cy="6858000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554652" y="14284"/>
            <a:ext cx="3621024" cy="7164818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38" r="-3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283038" y="3133577"/>
            <a:ext cx="3621024" cy="7164818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0998052" y="49388"/>
            <a:ext cx="3621024" cy="7164817"/>
            <a:chOff x="0" y="0"/>
            <a:chExt cx="2620010" cy="5184140"/>
          </a:xfrm>
        </p:grpSpPr>
        <p:sp>
          <p:nvSpPr>
            <p:cNvPr id="36" name="Freeform 3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4716092" y="3373155"/>
            <a:ext cx="3465961" cy="6858000"/>
            <a:chOff x="0" y="0"/>
            <a:chExt cx="2620010" cy="5184140"/>
          </a:xfrm>
        </p:grpSpPr>
        <p:sp>
          <p:nvSpPr>
            <p:cNvPr id="46" name="Freeform 4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8329" t="-3061" r="-9056" b="-372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924629"/>
            <a:ext cx="15445542" cy="3362371"/>
            <a:chOff x="0" y="0"/>
            <a:chExt cx="4067962" cy="885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7962" cy="885563"/>
            </a:xfrm>
            <a:custGeom>
              <a:avLst/>
              <a:gdLst/>
              <a:ahLst/>
              <a:cxnLst/>
              <a:rect l="l" t="t" r="r" b="b"/>
              <a:pathLst>
                <a:path w="4067962" h="885563">
                  <a:moveTo>
                    <a:pt x="0" y="0"/>
                  </a:moveTo>
                  <a:lnTo>
                    <a:pt x="4067962" y="0"/>
                  </a:lnTo>
                  <a:lnTo>
                    <a:pt x="4067962" y="885563"/>
                  </a:lnTo>
                  <a:lnTo>
                    <a:pt x="0" y="885563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67962" cy="923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798473" y="1668157"/>
            <a:ext cx="3512804" cy="6950686"/>
            <a:chOff x="0" y="0"/>
            <a:chExt cx="2620010" cy="5184140"/>
          </a:xfrm>
        </p:grpSpPr>
        <p:sp>
          <p:nvSpPr>
            <p:cNvPr id="10" name="Freeform 1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9130" t="-3790" r="-8987" b="-36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2535924" y="2912157"/>
            <a:ext cx="2884100" cy="5706687"/>
            <a:chOff x="0" y="0"/>
            <a:chExt cx="2620010" cy="5184140"/>
          </a:xfrm>
        </p:grpSpPr>
        <p:sp>
          <p:nvSpPr>
            <p:cNvPr id="20" name="Freeform 2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4791702" y="3736276"/>
            <a:ext cx="2467598" cy="4882567"/>
            <a:chOff x="0" y="0"/>
            <a:chExt cx="2620010" cy="5184140"/>
          </a:xfrm>
        </p:grpSpPr>
        <p:sp>
          <p:nvSpPr>
            <p:cNvPr id="30" name="Freeform 3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028700" y="324802"/>
            <a:ext cx="8497301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65"/>
              </a:lnSpc>
            </a:pPr>
            <a:r>
              <a:rPr lang="en-US" sz="4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Proposed Solution: P.E.A.C.E. Initiative Mobile App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28700" y="1872259"/>
            <a:ext cx="7477983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Our solution is a dual-purpose mobile application that provides: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86848" y="3071139"/>
            <a:ext cx="7477983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Crisis Intervention: Immediate, discreet tools for users navigating high-stress domestic situations.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Educational Modules: Comprehensive resources to raise awareness and improve how the Bexar County community identifies and responds to domestic violence.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Advocacy Integration: Centralized access to local support networks and systemic advocacy efforts.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86EB2B-09D9-A6B1-3D8B-50279FF602D6}"/>
              </a:ext>
            </a:extLst>
          </p:cNvPr>
          <p:cNvSpPr txBox="1"/>
          <p:nvPr/>
        </p:nvSpPr>
        <p:spPr>
          <a:xfrm>
            <a:off x="2743200" y="-3272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94540" cy="10287000"/>
            <a:chOff x="0" y="0"/>
            <a:chExt cx="1131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1072" cy="2709333"/>
            </a:xfrm>
            <a:custGeom>
              <a:avLst/>
              <a:gdLst/>
              <a:ahLst/>
              <a:cxnLst/>
              <a:rect l="l" t="t" r="r" b="b"/>
              <a:pathLst>
                <a:path w="1131072" h="2709333">
                  <a:moveTo>
                    <a:pt x="0" y="0"/>
                  </a:moveTo>
                  <a:lnTo>
                    <a:pt x="1131072" y="0"/>
                  </a:lnTo>
                  <a:lnTo>
                    <a:pt x="113107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31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4392" y="161306"/>
            <a:ext cx="5035897" cy="9964388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85026" y="6245526"/>
            <a:ext cx="8246598" cy="3589683"/>
          </a:xfrm>
          <a:custGeom>
            <a:avLst/>
            <a:gdLst/>
            <a:ahLst/>
            <a:cxnLst/>
            <a:rect l="l" t="t" r="r" b="b"/>
            <a:pathLst>
              <a:path w="6058324" h="2764110">
                <a:moveTo>
                  <a:pt x="0" y="0"/>
                </a:moveTo>
                <a:lnTo>
                  <a:pt x="6058324" y="0"/>
                </a:lnTo>
                <a:lnTo>
                  <a:pt x="6058324" y="2764110"/>
                </a:lnTo>
                <a:lnTo>
                  <a:pt x="0" y="2764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495855" y="2617945"/>
            <a:ext cx="6263059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Bexar County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66038" y="3460941"/>
            <a:ext cx="8484574" cy="262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remains one of the most dangerous areas for domestic violence victims. We are changing that narrative through community-wide education and direct support for survivors of all ages—from children to seniors.</a:t>
            </a:r>
          </a:p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bridge the gap between information and immediate.</a:t>
            </a: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353800" y="751476"/>
            <a:ext cx="4481059" cy="8866546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159" t="-5397" r="-11916" b="-52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19383" y="4614445"/>
            <a:ext cx="1042538" cy="47625"/>
            <a:chOff x="0" y="0"/>
            <a:chExt cx="27457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4578" cy="12543"/>
            </a:xfrm>
            <a:custGeom>
              <a:avLst/>
              <a:gdLst/>
              <a:ahLst/>
              <a:cxnLst/>
              <a:rect l="l" t="t" r="r" b="b"/>
              <a:pathLst>
                <a:path w="274578" h="12543">
                  <a:moveTo>
                    <a:pt x="6272" y="0"/>
                  </a:moveTo>
                  <a:lnTo>
                    <a:pt x="268306" y="0"/>
                  </a:lnTo>
                  <a:cubicBezTo>
                    <a:pt x="269970" y="0"/>
                    <a:pt x="271565" y="661"/>
                    <a:pt x="272741" y="1837"/>
                  </a:cubicBezTo>
                  <a:cubicBezTo>
                    <a:pt x="273917" y="3013"/>
                    <a:pt x="274578" y="4608"/>
                    <a:pt x="274578" y="6272"/>
                  </a:cubicBezTo>
                  <a:lnTo>
                    <a:pt x="274578" y="6272"/>
                  </a:lnTo>
                  <a:cubicBezTo>
                    <a:pt x="274578" y="7935"/>
                    <a:pt x="273917" y="9530"/>
                    <a:pt x="272741" y="10706"/>
                  </a:cubicBezTo>
                  <a:cubicBezTo>
                    <a:pt x="271565" y="11882"/>
                    <a:pt x="269970" y="12543"/>
                    <a:pt x="268306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4578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19383" y="3561818"/>
            <a:ext cx="4814804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9383" y="5184749"/>
            <a:ext cx="636814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 an essential digital toolkit for emotional emergencies. By combining a minimalist design with evidence-based crisis resources, our app ensures that help isn't just available—it’s accessible in seconds. No hurdles, no complexity; just the support you need, exactly when you need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33400" y="549561"/>
            <a:ext cx="3813930" cy="7546516"/>
            <a:chOff x="0" y="0"/>
            <a:chExt cx="2620010" cy="5184140"/>
          </a:xfrm>
        </p:grpSpPr>
        <p:sp>
          <p:nvSpPr>
            <p:cNvPr id="9" name="Freeform 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4000">
              <a:off x="169882" y="149872"/>
              <a:ext cx="2281545" cy="4889476"/>
            </a:xfrm>
            <a:custGeom>
              <a:avLst/>
              <a:gdLst/>
              <a:ahLst/>
              <a:cxnLst/>
              <a:rect l="l" t="t" r="r" b="b"/>
              <a:pathLst>
                <a:path w="2281545" h="4889476">
                  <a:moveTo>
                    <a:pt x="2073429" y="12790"/>
                  </a:moveTo>
                  <a:lnTo>
                    <a:pt x="1801656" y="10893"/>
                  </a:lnTo>
                  <a:lnTo>
                    <a:pt x="1801257" y="68041"/>
                  </a:lnTo>
                  <a:cubicBezTo>
                    <a:pt x="1800804" y="132810"/>
                    <a:pt x="1747093" y="185776"/>
                    <a:pt x="1682325" y="185324"/>
                  </a:cubicBezTo>
                  <a:lnTo>
                    <a:pt x="633330" y="178000"/>
                  </a:lnTo>
                  <a:cubicBezTo>
                    <a:pt x="568562" y="177548"/>
                    <a:pt x="515596" y="123837"/>
                    <a:pt x="516048" y="59069"/>
                  </a:cubicBezTo>
                  <a:lnTo>
                    <a:pt x="516447" y="1920"/>
                  </a:lnTo>
                  <a:lnTo>
                    <a:pt x="242134" y="5"/>
                  </a:lnTo>
                  <a:cubicBezTo>
                    <a:pt x="126566" y="-802"/>
                    <a:pt x="31933" y="92520"/>
                    <a:pt x="31126" y="208087"/>
                  </a:cubicBezTo>
                  <a:lnTo>
                    <a:pt x="5" y="4665678"/>
                  </a:lnTo>
                  <a:cubicBezTo>
                    <a:pt x="-801" y="4781245"/>
                    <a:pt x="92520" y="4875879"/>
                    <a:pt x="208087" y="4876686"/>
                  </a:cubicBezTo>
                  <a:lnTo>
                    <a:pt x="2039383" y="4889471"/>
                  </a:lnTo>
                  <a:cubicBezTo>
                    <a:pt x="2154950" y="4890278"/>
                    <a:pt x="2249584" y="4796956"/>
                    <a:pt x="2250390" y="4681389"/>
                  </a:cubicBezTo>
                  <a:lnTo>
                    <a:pt x="2281511" y="223798"/>
                  </a:lnTo>
                  <a:cubicBezTo>
                    <a:pt x="2283588" y="108239"/>
                    <a:pt x="2190266" y="13605"/>
                    <a:pt x="2073429" y="12790"/>
                  </a:cubicBezTo>
                  <a:close/>
                </a:path>
              </a:pathLst>
            </a:custGeom>
            <a:blipFill>
              <a:blip r:embed="rId2"/>
              <a:stretch>
                <a:fillRect l="-3698" t="-2828" r="-10111" b="-18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5959957" y="1534607"/>
            <a:ext cx="11489843" cy="8229600"/>
          </a:xfrm>
          <a:custGeom>
            <a:avLst/>
            <a:gdLst/>
            <a:ahLst/>
            <a:cxnLst/>
            <a:rect l="l" t="t" r="r" b="b"/>
            <a:pathLst>
              <a:path w="11489843" h="8229600">
                <a:moveTo>
                  <a:pt x="0" y="0"/>
                </a:moveTo>
                <a:lnTo>
                  <a:pt x="11489843" y="0"/>
                </a:lnTo>
                <a:lnTo>
                  <a:pt x="114898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3944600" y="549561"/>
            <a:ext cx="4025868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Style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97889" y="733285"/>
            <a:ext cx="11344605" cy="8820430"/>
          </a:xfrm>
          <a:custGeom>
            <a:avLst/>
            <a:gdLst/>
            <a:ahLst/>
            <a:cxnLst/>
            <a:rect l="l" t="t" r="r" b="b"/>
            <a:pathLst>
              <a:path w="11344605" h="8820430">
                <a:moveTo>
                  <a:pt x="0" y="0"/>
                </a:moveTo>
                <a:lnTo>
                  <a:pt x="11344605" y="0"/>
                </a:lnTo>
                <a:lnTo>
                  <a:pt x="11344605" y="8820430"/>
                </a:lnTo>
                <a:lnTo>
                  <a:pt x="0" y="882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659158" y="4173493"/>
            <a:ext cx="4025868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Storyboard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978" y="5149196"/>
            <a:ext cx="6022911" cy="334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Provided the framework to translate our research into realistic domestic personas and scenarios.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Strengthened our narrative regarding user-defined domestic dynamics discovered during our research.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1280" y="2224924"/>
            <a:ext cx="12430719" cy="6914587"/>
          </a:xfrm>
          <a:custGeom>
            <a:avLst/>
            <a:gdLst/>
            <a:ahLst/>
            <a:cxnLst/>
            <a:rect l="l" t="t" r="r" b="b"/>
            <a:pathLst>
              <a:path w="12430719" h="6914587">
                <a:moveTo>
                  <a:pt x="0" y="0"/>
                </a:moveTo>
                <a:lnTo>
                  <a:pt x="12430719" y="0"/>
                </a:lnTo>
                <a:lnTo>
                  <a:pt x="12430719" y="6914587"/>
                </a:lnTo>
                <a:lnTo>
                  <a:pt x="0" y="6914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886531" y="2780367"/>
            <a:ext cx="4025868" cy="142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User Persona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86531" y="2249772"/>
            <a:ext cx="4614032" cy="1031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With research we developed a </a:t>
            </a:r>
          </a:p>
          <a:p>
            <a:pPr algn="l">
              <a:lnSpc>
                <a:spcPts val="2799"/>
              </a:lnSpc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56714" y="4200628"/>
            <a:ext cx="4614032" cy="276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ground the app’s development to understand the reality of a survivor’s daily life, ensuring that every feature accounts for the unique constraints of living under surveillance.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1435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75895" y="181305"/>
            <a:ext cx="4126380" cy="4590390"/>
          </a:xfrm>
          <a:custGeom>
            <a:avLst/>
            <a:gdLst/>
            <a:ahLst/>
            <a:cxnLst/>
            <a:rect l="l" t="t" r="r" b="b"/>
            <a:pathLst>
              <a:path w="4126380" h="4590390">
                <a:moveTo>
                  <a:pt x="0" y="0"/>
                </a:moveTo>
                <a:lnTo>
                  <a:pt x="4126380" y="0"/>
                </a:lnTo>
                <a:lnTo>
                  <a:pt x="4126380" y="4590390"/>
                </a:lnTo>
                <a:lnTo>
                  <a:pt x="0" y="4590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84097" y="1565266"/>
            <a:ext cx="8859903" cy="7910628"/>
          </a:xfrm>
          <a:custGeom>
            <a:avLst/>
            <a:gdLst/>
            <a:ahLst/>
            <a:cxnLst/>
            <a:rect l="l" t="t" r="r" b="b"/>
            <a:pathLst>
              <a:path w="8859903" h="7910628">
                <a:moveTo>
                  <a:pt x="0" y="0"/>
                </a:moveTo>
                <a:lnTo>
                  <a:pt x="8859903" y="0"/>
                </a:lnTo>
                <a:lnTo>
                  <a:pt x="8859903" y="7910628"/>
                </a:lnTo>
                <a:lnTo>
                  <a:pt x="0" y="7910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703157" y="3797681"/>
            <a:ext cx="4614032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User Research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27348" y="4828845"/>
            <a:ext cx="6507935" cy="505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 Identification Our research, supported by an interview with the Director of the P.E.A.C.E. Initiative, highlights a critical crisis: Bexar County remains one of the most dangerous regions for women and children regarding domestic violence. While the organization’s current digital presence aims to serve a broad demographic—spanning all ages and genders—there is a vital need to more effectively educate the community. The challenge lies in creating a platform that addresses the universal nature of domestic violence while providing tailored, life-saving resources for diverse groups.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58481" y="650557"/>
            <a:ext cx="2858707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Patricia S. Castillo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7922056" cy="5753100"/>
            <a:chOff x="0" y="0"/>
            <a:chExt cx="2086467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6467" cy="1354667"/>
            </a:xfrm>
            <a:custGeom>
              <a:avLst/>
              <a:gdLst/>
              <a:ahLst/>
              <a:cxnLst/>
              <a:rect l="l" t="t" r="r" b="b"/>
              <a:pathLst>
                <a:path w="2086467" h="1354667">
                  <a:moveTo>
                    <a:pt x="0" y="0"/>
                  </a:moveTo>
                  <a:lnTo>
                    <a:pt x="2086467" y="0"/>
                  </a:lnTo>
                  <a:lnTo>
                    <a:pt x="2086467" y="1354667"/>
                  </a:lnTo>
                  <a:lnTo>
                    <a:pt x="0" y="1354667"/>
                  </a:ln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8646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5378" y="263431"/>
            <a:ext cx="5768837" cy="5141083"/>
          </a:xfrm>
          <a:custGeom>
            <a:avLst/>
            <a:gdLst/>
            <a:ahLst/>
            <a:cxnLst/>
            <a:rect l="l" t="t" r="r" b="b"/>
            <a:pathLst>
              <a:path w="5768837" h="5141083">
                <a:moveTo>
                  <a:pt x="0" y="0"/>
                </a:moveTo>
                <a:lnTo>
                  <a:pt x="5768837" y="0"/>
                </a:lnTo>
                <a:lnTo>
                  <a:pt x="5768837" y="5141083"/>
                </a:lnTo>
                <a:lnTo>
                  <a:pt x="0" y="5141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038055" y="1678525"/>
            <a:ext cx="10424567" cy="6852981"/>
          </a:xfrm>
          <a:custGeom>
            <a:avLst/>
            <a:gdLst/>
            <a:ahLst/>
            <a:cxnLst/>
            <a:rect l="l" t="t" r="r" b="b"/>
            <a:pathLst>
              <a:path w="10424567" h="6852981">
                <a:moveTo>
                  <a:pt x="0" y="0"/>
                </a:moveTo>
                <a:lnTo>
                  <a:pt x="10424567" y="0"/>
                </a:lnTo>
                <a:lnTo>
                  <a:pt x="10424567" y="6852981"/>
                </a:lnTo>
                <a:lnTo>
                  <a:pt x="0" y="6852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48214" y="6188711"/>
            <a:ext cx="4614032" cy="7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6"/>
              </a:lnSpc>
            </a:pPr>
            <a:r>
              <a:rPr lang="en-US" sz="456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Wireframe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8214" y="6882362"/>
            <a:ext cx="6069104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Wireframe and Prototype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Utilizing Figma, we engineered high-fidelity wireframes that integrate interactive learning modules and visual storytelling to guide users through key product features.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0727">
                <a:alpha val="100000"/>
              </a:srgbClr>
            </a:gs>
            <a:gs pos="100000">
              <a:srgbClr val="0C0822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53377" y="7727913"/>
            <a:ext cx="290192" cy="1530387"/>
            <a:chOff x="0" y="0"/>
            <a:chExt cx="294878" cy="155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878" cy="1555103"/>
            </a:xfrm>
            <a:custGeom>
              <a:avLst/>
              <a:gdLst/>
              <a:ahLst/>
              <a:cxnLst/>
              <a:rect l="l" t="t" r="r" b="b"/>
              <a:pathLst>
                <a:path w="294878" h="1555103">
                  <a:moveTo>
                    <a:pt x="147439" y="0"/>
                  </a:moveTo>
                  <a:lnTo>
                    <a:pt x="147439" y="0"/>
                  </a:lnTo>
                  <a:cubicBezTo>
                    <a:pt x="228868" y="0"/>
                    <a:pt x="294878" y="66011"/>
                    <a:pt x="294878" y="147439"/>
                  </a:cubicBezTo>
                  <a:lnTo>
                    <a:pt x="294878" y="1407663"/>
                  </a:lnTo>
                  <a:cubicBezTo>
                    <a:pt x="294878" y="1446767"/>
                    <a:pt x="279345" y="1484268"/>
                    <a:pt x="251694" y="1511919"/>
                  </a:cubicBezTo>
                  <a:cubicBezTo>
                    <a:pt x="224044" y="1539569"/>
                    <a:pt x="186542" y="1555103"/>
                    <a:pt x="147439" y="1555103"/>
                  </a:cubicBezTo>
                  <a:lnTo>
                    <a:pt x="147439" y="1555103"/>
                  </a:lnTo>
                  <a:cubicBezTo>
                    <a:pt x="108336" y="1555103"/>
                    <a:pt x="70834" y="1539569"/>
                    <a:pt x="43184" y="1511919"/>
                  </a:cubicBezTo>
                  <a:cubicBezTo>
                    <a:pt x="15534" y="1484268"/>
                    <a:pt x="0" y="1446767"/>
                    <a:pt x="0" y="1407663"/>
                  </a:cubicBezTo>
                  <a:lnTo>
                    <a:pt x="0" y="147439"/>
                  </a:lnTo>
                  <a:cubicBezTo>
                    <a:pt x="0" y="108336"/>
                    <a:pt x="15534" y="70834"/>
                    <a:pt x="43184" y="43184"/>
                  </a:cubicBezTo>
                  <a:cubicBezTo>
                    <a:pt x="70834" y="15534"/>
                    <a:pt x="108336" y="0"/>
                    <a:pt x="14743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E6">
                    <a:alpha val="100000"/>
                  </a:srgbClr>
                </a:gs>
                <a:gs pos="100000">
                  <a:srgbClr val="60057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4878" cy="1593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2462652">
            <a:off x="5075227" y="-1306951"/>
            <a:ext cx="3127859" cy="6189006"/>
            <a:chOff x="0" y="0"/>
            <a:chExt cx="2620010" cy="5184140"/>
          </a:xfrm>
        </p:grpSpPr>
        <p:sp>
          <p:nvSpPr>
            <p:cNvPr id="6" name="Freeform 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2462652">
            <a:off x="2299117" y="1081774"/>
            <a:ext cx="3127859" cy="6189006"/>
            <a:chOff x="0" y="0"/>
            <a:chExt cx="2620010" cy="5184140"/>
          </a:xfrm>
        </p:grpSpPr>
        <p:sp>
          <p:nvSpPr>
            <p:cNvPr id="16" name="Freeform 1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8419" t="-2497" r="-563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2462652">
            <a:off x="-258867" y="3490655"/>
            <a:ext cx="3127859" cy="6189006"/>
            <a:chOff x="0" y="0"/>
            <a:chExt cx="2620010" cy="5184140"/>
          </a:xfrm>
        </p:grpSpPr>
        <p:sp>
          <p:nvSpPr>
            <p:cNvPr id="26" name="Freeform 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 rot="-2462652">
            <a:off x="9609617" y="3764994"/>
            <a:ext cx="3127859" cy="6189006"/>
            <a:chOff x="0" y="0"/>
            <a:chExt cx="2620010" cy="5184140"/>
          </a:xfrm>
        </p:grpSpPr>
        <p:sp>
          <p:nvSpPr>
            <p:cNvPr id="36" name="Freeform 3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22" r="-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 rot="-2462652">
            <a:off x="6833507" y="6153719"/>
            <a:ext cx="3127859" cy="6189006"/>
            <a:chOff x="0" y="0"/>
            <a:chExt cx="2620010" cy="5184140"/>
          </a:xfrm>
        </p:grpSpPr>
        <p:sp>
          <p:nvSpPr>
            <p:cNvPr id="46" name="Freeform 4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>
            <a:grpSpLocks noChangeAspect="1"/>
          </p:cNvGrpSpPr>
          <p:nvPr/>
        </p:nvGrpSpPr>
        <p:grpSpPr>
          <a:xfrm rot="-2462652">
            <a:off x="4275524" y="8562599"/>
            <a:ext cx="3127859" cy="6189006"/>
            <a:chOff x="0" y="0"/>
            <a:chExt cx="2620010" cy="5184140"/>
          </a:xfrm>
        </p:grpSpPr>
        <p:sp>
          <p:nvSpPr>
            <p:cNvPr id="56" name="Freeform 5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38" r="-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1301549" y="2124082"/>
            <a:ext cx="4880738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4"/>
              </a:lnSpc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434</Words>
  <Application>Microsoft Macintosh PowerPoint</Application>
  <PresentationFormat>Custom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 Bold</vt:lpstr>
      <vt:lpstr>Canva Sans</vt:lpstr>
      <vt:lpstr>Calibri</vt:lpstr>
      <vt:lpstr>Poppins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CASE STUDY</dc:title>
  <cp:lastModifiedBy>jack pina</cp:lastModifiedBy>
  <cp:revision>12</cp:revision>
  <dcterms:created xsi:type="dcterms:W3CDTF">2006-08-16T00:00:00Z</dcterms:created>
  <dcterms:modified xsi:type="dcterms:W3CDTF">2026-05-20T15:11:37Z</dcterms:modified>
  <dc:identifier>DAHHfG7GuOU</dc:identifier>
</cp:coreProperties>
</file>