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3" r:id="rId9"/>
  </p:sldIdLst>
  <p:sldSz cx="18288000" cy="10287000"/>
  <p:notesSz cx="6858000" cy="9144000"/>
  <p:embeddedFontLst>
    <p:embeddedFont>
      <p:font typeface="Bebas Neue Bold" panose="020B0606020202050201"/>
      <p:regular r:id="rId10"/>
      <p:bold r:id="rId11"/>
    </p:embeddedFont>
    <p:embeddedFont>
      <p:font typeface="Roboto" panose="02000000000000000000" pitchFamily="2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577" autoAdjust="0"/>
  </p:normalViewPr>
  <p:slideViewPr>
    <p:cSldViewPr>
      <p:cViewPr varScale="1">
        <p:scale>
          <a:sx n="73" d="100"/>
          <a:sy n="73" d="100"/>
        </p:scale>
        <p:origin x="22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sv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9.sv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20.svg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6239027" y="752740"/>
            <a:ext cx="2040547" cy="438718"/>
          </a:xfrm>
          <a:custGeom>
            <a:avLst/>
            <a:gdLst/>
            <a:ahLst/>
            <a:cxnLst/>
            <a:rect l="l" t="t" r="r" b="b"/>
            <a:pathLst>
              <a:path w="2040547" h="438718">
                <a:moveTo>
                  <a:pt x="0" y="438718"/>
                </a:moveTo>
                <a:lnTo>
                  <a:pt x="2040546" y="438718"/>
                </a:lnTo>
                <a:lnTo>
                  <a:pt x="2040546" y="0"/>
                </a:lnTo>
                <a:lnTo>
                  <a:pt x="0" y="0"/>
                </a:lnTo>
                <a:lnTo>
                  <a:pt x="0" y="43871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47C700-AB24-D347-F30F-76E4ECF8A7C4}"/>
              </a:ext>
            </a:extLst>
          </p:cNvPr>
          <p:cNvGrpSpPr/>
          <p:nvPr/>
        </p:nvGrpSpPr>
        <p:grpSpPr>
          <a:xfrm>
            <a:off x="7036782" y="2185833"/>
            <a:ext cx="9315916" cy="6593227"/>
            <a:chOff x="7036782" y="2185833"/>
            <a:chExt cx="9315916" cy="6593227"/>
          </a:xfrm>
        </p:grpSpPr>
        <p:sp>
          <p:nvSpPr>
            <p:cNvPr id="3" name="Freeform 3"/>
            <p:cNvSpPr/>
            <p:nvPr/>
          </p:nvSpPr>
          <p:spPr>
            <a:xfrm>
              <a:off x="7036782" y="7131398"/>
              <a:ext cx="8671907" cy="1647662"/>
            </a:xfrm>
            <a:custGeom>
              <a:avLst/>
              <a:gdLst/>
              <a:ahLst/>
              <a:cxnLst/>
              <a:rect l="l" t="t" r="r" b="b"/>
              <a:pathLst>
                <a:path w="8671907" h="1647662">
                  <a:moveTo>
                    <a:pt x="0" y="0"/>
                  </a:moveTo>
                  <a:lnTo>
                    <a:pt x="8671907" y="0"/>
                  </a:lnTo>
                  <a:lnTo>
                    <a:pt x="8671907" y="1647662"/>
                  </a:lnTo>
                  <a:lnTo>
                    <a:pt x="0" y="1647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7959209" y="2185833"/>
              <a:ext cx="8393489" cy="5642760"/>
              <a:chOff x="0" y="-57150"/>
              <a:chExt cx="2283959" cy="153413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83959" cy="1476988"/>
              </a:xfrm>
              <a:custGeom>
                <a:avLst/>
                <a:gdLst/>
                <a:ahLst/>
                <a:cxnLst/>
                <a:rect l="l" t="t" r="r" b="b"/>
                <a:pathLst>
                  <a:path w="2283959" h="1476988">
                    <a:moveTo>
                      <a:pt x="53566" y="0"/>
                    </a:moveTo>
                    <a:lnTo>
                      <a:pt x="2230394" y="0"/>
                    </a:lnTo>
                    <a:cubicBezTo>
                      <a:pt x="2259977" y="0"/>
                      <a:pt x="2283959" y="23982"/>
                      <a:pt x="2283959" y="53566"/>
                    </a:cubicBezTo>
                    <a:lnTo>
                      <a:pt x="2283959" y="1423422"/>
                    </a:lnTo>
                    <a:cubicBezTo>
                      <a:pt x="2283959" y="1437629"/>
                      <a:pt x="2278316" y="1451253"/>
                      <a:pt x="2268270" y="1461299"/>
                    </a:cubicBezTo>
                    <a:cubicBezTo>
                      <a:pt x="2258225" y="1471344"/>
                      <a:pt x="2244600" y="1476988"/>
                      <a:pt x="2230394" y="1476988"/>
                    </a:cubicBezTo>
                    <a:lnTo>
                      <a:pt x="53566" y="1476988"/>
                    </a:lnTo>
                    <a:cubicBezTo>
                      <a:pt x="23982" y="1476988"/>
                      <a:pt x="0" y="1453006"/>
                      <a:pt x="0" y="1423422"/>
                    </a:cubicBezTo>
                    <a:lnTo>
                      <a:pt x="0" y="53566"/>
                    </a:lnTo>
                    <a:cubicBezTo>
                      <a:pt x="0" y="23982"/>
                      <a:pt x="23982" y="0"/>
                      <a:pt x="53566" y="0"/>
                    </a:cubicBezTo>
                    <a:close/>
                  </a:path>
                </a:pathLst>
              </a:custGeom>
              <a:solidFill>
                <a:srgbClr val="17A3A2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2283959" cy="1534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4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 flipH="1">
            <a:off x="6789161" y="3035141"/>
            <a:ext cx="4238904" cy="4249528"/>
          </a:xfrm>
          <a:custGeom>
            <a:avLst/>
            <a:gdLst/>
            <a:ahLst/>
            <a:cxnLst/>
            <a:rect l="l" t="t" r="r" b="b"/>
            <a:pathLst>
              <a:path w="4238904" h="4249528">
                <a:moveTo>
                  <a:pt x="4238904" y="0"/>
                </a:moveTo>
                <a:lnTo>
                  <a:pt x="0" y="0"/>
                </a:lnTo>
                <a:lnTo>
                  <a:pt x="0" y="4249528"/>
                </a:lnTo>
                <a:lnTo>
                  <a:pt x="4238904" y="4249528"/>
                </a:lnTo>
                <a:lnTo>
                  <a:pt x="423890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363923" y="-815286"/>
            <a:ext cx="12203143" cy="11855210"/>
            <a:chOff x="-171167" y="-170390"/>
            <a:chExt cx="989782" cy="961561"/>
          </a:xfrm>
        </p:grpSpPr>
        <p:sp>
          <p:nvSpPr>
            <p:cNvPr id="9" name="Freeform 9"/>
            <p:cNvSpPr/>
            <p:nvPr/>
          </p:nvSpPr>
          <p:spPr>
            <a:xfrm rot="19589085">
              <a:off x="-171167" y="-170390"/>
              <a:ext cx="989782" cy="961561"/>
            </a:xfrm>
            <a:custGeom>
              <a:avLst/>
              <a:gdLst/>
              <a:ahLst/>
              <a:cxnLst/>
              <a:rect l="l" t="t" r="r" b="b"/>
              <a:pathLst>
                <a:path w="989782" h="961561">
                  <a:moveTo>
                    <a:pt x="361049" y="0"/>
                  </a:moveTo>
                  <a:lnTo>
                    <a:pt x="989783" y="416390"/>
                  </a:lnTo>
                  <a:lnTo>
                    <a:pt x="628733" y="961561"/>
                  </a:lnTo>
                  <a:lnTo>
                    <a:pt x="0" y="545170"/>
                  </a:lnTo>
                  <a:close/>
                </a:path>
              </a:pathLst>
            </a:custGeom>
            <a:blipFill>
              <a:blip r:embed="rId5"/>
              <a:stretch>
                <a:fillRect t="-2854" b="-8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961006"/>
            <a:ext cx="4313835" cy="485306"/>
          </a:xfrm>
          <a:custGeom>
            <a:avLst/>
            <a:gdLst/>
            <a:ahLst/>
            <a:cxnLst/>
            <a:rect l="l" t="t" r="r" b="b"/>
            <a:pathLst>
              <a:path w="4313835" h="485306">
                <a:moveTo>
                  <a:pt x="0" y="0"/>
                </a:moveTo>
                <a:lnTo>
                  <a:pt x="4313834" y="0"/>
                </a:lnTo>
                <a:lnTo>
                  <a:pt x="4313834" y="485306"/>
                </a:lnTo>
                <a:lnTo>
                  <a:pt x="0" y="4853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98443" y="1083341"/>
            <a:ext cx="7553392" cy="295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63"/>
              </a:lnSpc>
            </a:pPr>
            <a:r>
              <a:rPr lang="en-US" sz="11363" b="1" spc="1386" dirty="0">
                <a:solidFill>
                  <a:srgbClr val="383F2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SAN ANTONIO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248531"/>
            <a:ext cx="7553392" cy="151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63"/>
              </a:lnSpc>
            </a:pPr>
            <a:r>
              <a:rPr lang="en-US" sz="11363" b="1" spc="1386" dirty="0">
                <a:solidFill>
                  <a:srgbClr val="383F2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SPURS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4889" y="6351588"/>
            <a:ext cx="5760461" cy="1255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</a:pPr>
            <a:r>
              <a:rPr lang="en-US" sz="4800" b="1" spc="585" dirty="0">
                <a:solidFill>
                  <a:srgbClr val="383F2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CUSTOM SHOES FIESTA EDITION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820" y="8169856"/>
            <a:ext cx="6707739" cy="1274470"/>
          </a:xfrm>
          <a:custGeom>
            <a:avLst/>
            <a:gdLst/>
            <a:ahLst/>
            <a:cxnLst/>
            <a:rect l="l" t="t" r="r" b="b"/>
            <a:pathLst>
              <a:path w="6707739" h="1274470">
                <a:moveTo>
                  <a:pt x="0" y="0"/>
                </a:moveTo>
                <a:lnTo>
                  <a:pt x="6707740" y="0"/>
                </a:lnTo>
                <a:lnTo>
                  <a:pt x="6707740" y="1274470"/>
                </a:lnTo>
                <a:lnTo>
                  <a:pt x="0" y="1274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43820" y="4056693"/>
            <a:ext cx="6707739" cy="4590856"/>
            <a:chOff x="0" y="-57150"/>
            <a:chExt cx="1766647" cy="1209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6647" cy="1151964"/>
            </a:xfrm>
            <a:custGeom>
              <a:avLst/>
              <a:gdLst/>
              <a:ahLst/>
              <a:cxnLst/>
              <a:rect l="l" t="t" r="r" b="b"/>
              <a:pathLst>
                <a:path w="1766647" h="1151964">
                  <a:moveTo>
                    <a:pt x="69251" y="0"/>
                  </a:moveTo>
                  <a:lnTo>
                    <a:pt x="1697397" y="0"/>
                  </a:lnTo>
                  <a:cubicBezTo>
                    <a:pt x="1715763" y="0"/>
                    <a:pt x="1733377" y="7296"/>
                    <a:pt x="1746364" y="20283"/>
                  </a:cubicBezTo>
                  <a:cubicBezTo>
                    <a:pt x="1759351" y="33270"/>
                    <a:pt x="1766647" y="50884"/>
                    <a:pt x="1766647" y="69251"/>
                  </a:cubicBezTo>
                  <a:lnTo>
                    <a:pt x="1766647" y="1082714"/>
                  </a:lnTo>
                  <a:cubicBezTo>
                    <a:pt x="1766647" y="1101080"/>
                    <a:pt x="1759351" y="1118694"/>
                    <a:pt x="1746364" y="1131681"/>
                  </a:cubicBezTo>
                  <a:cubicBezTo>
                    <a:pt x="1733377" y="1144668"/>
                    <a:pt x="1715763" y="1151964"/>
                    <a:pt x="1697397" y="1151964"/>
                  </a:cubicBezTo>
                  <a:lnTo>
                    <a:pt x="69251" y="1151964"/>
                  </a:lnTo>
                  <a:cubicBezTo>
                    <a:pt x="50884" y="1151964"/>
                    <a:pt x="33270" y="1144668"/>
                    <a:pt x="20283" y="1131681"/>
                  </a:cubicBezTo>
                  <a:cubicBezTo>
                    <a:pt x="7296" y="1118694"/>
                    <a:pt x="0" y="1101080"/>
                    <a:pt x="0" y="1082714"/>
                  </a:cubicBezTo>
                  <a:lnTo>
                    <a:pt x="0" y="69251"/>
                  </a:lnTo>
                  <a:cubicBezTo>
                    <a:pt x="0" y="50884"/>
                    <a:pt x="7296" y="33270"/>
                    <a:pt x="20283" y="20283"/>
                  </a:cubicBezTo>
                  <a:cubicBezTo>
                    <a:pt x="33270" y="7296"/>
                    <a:pt x="50884" y="0"/>
                    <a:pt x="69251" y="0"/>
                  </a:cubicBezTo>
                  <a:close/>
                </a:path>
              </a:pathLst>
            </a:custGeom>
            <a:solidFill>
              <a:srgbClr val="17A3A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766647" cy="1209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461852" y="4273684"/>
            <a:ext cx="4362931" cy="4373865"/>
          </a:xfrm>
          <a:custGeom>
            <a:avLst/>
            <a:gdLst/>
            <a:ahLst/>
            <a:cxnLst/>
            <a:rect l="l" t="t" r="r" b="b"/>
            <a:pathLst>
              <a:path w="4362931" h="4373865">
                <a:moveTo>
                  <a:pt x="4362931" y="0"/>
                </a:moveTo>
                <a:lnTo>
                  <a:pt x="0" y="0"/>
                </a:lnTo>
                <a:lnTo>
                  <a:pt x="0" y="4373865"/>
                </a:lnTo>
                <a:lnTo>
                  <a:pt x="4362931" y="4373865"/>
                </a:lnTo>
                <a:lnTo>
                  <a:pt x="436293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60400" y="-1105615"/>
            <a:ext cx="7550735" cy="5030677"/>
          </a:xfrm>
          <a:custGeom>
            <a:avLst/>
            <a:gdLst/>
            <a:ahLst/>
            <a:cxnLst/>
            <a:rect l="l" t="t" r="r" b="b"/>
            <a:pathLst>
              <a:path w="7550735" h="5030677">
                <a:moveTo>
                  <a:pt x="0" y="0"/>
                </a:moveTo>
                <a:lnTo>
                  <a:pt x="7550735" y="0"/>
                </a:lnTo>
                <a:lnTo>
                  <a:pt x="7550735" y="5030677"/>
                </a:lnTo>
                <a:lnTo>
                  <a:pt x="0" y="50306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92942" y="8169856"/>
            <a:ext cx="6707739" cy="1274470"/>
          </a:xfrm>
          <a:custGeom>
            <a:avLst/>
            <a:gdLst/>
            <a:ahLst/>
            <a:cxnLst/>
            <a:rect l="l" t="t" r="r" b="b"/>
            <a:pathLst>
              <a:path w="6707739" h="1274470">
                <a:moveTo>
                  <a:pt x="0" y="0"/>
                </a:moveTo>
                <a:lnTo>
                  <a:pt x="6707739" y="0"/>
                </a:lnTo>
                <a:lnTo>
                  <a:pt x="6707739" y="1274470"/>
                </a:lnTo>
                <a:lnTo>
                  <a:pt x="0" y="1274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325400" y="2253402"/>
            <a:ext cx="7075281" cy="6394148"/>
            <a:chOff x="0" y="-57150"/>
            <a:chExt cx="1863448" cy="16840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3448" cy="1626905"/>
            </a:xfrm>
            <a:custGeom>
              <a:avLst/>
              <a:gdLst/>
              <a:ahLst/>
              <a:cxnLst/>
              <a:rect l="l" t="t" r="r" b="b"/>
              <a:pathLst>
                <a:path w="1863448" h="1626905">
                  <a:moveTo>
                    <a:pt x="57994" y="0"/>
                  </a:moveTo>
                  <a:lnTo>
                    <a:pt x="1805455" y="0"/>
                  </a:lnTo>
                  <a:cubicBezTo>
                    <a:pt x="1820836" y="0"/>
                    <a:pt x="1835587" y="6110"/>
                    <a:pt x="1846462" y="16986"/>
                  </a:cubicBezTo>
                  <a:cubicBezTo>
                    <a:pt x="1857338" y="27862"/>
                    <a:pt x="1863448" y="42613"/>
                    <a:pt x="1863448" y="57994"/>
                  </a:cubicBezTo>
                  <a:lnTo>
                    <a:pt x="1863448" y="1568912"/>
                  </a:lnTo>
                  <a:cubicBezTo>
                    <a:pt x="1863448" y="1600941"/>
                    <a:pt x="1837484" y="1626905"/>
                    <a:pt x="1805455" y="1626905"/>
                  </a:cubicBezTo>
                  <a:lnTo>
                    <a:pt x="57994" y="1626905"/>
                  </a:lnTo>
                  <a:cubicBezTo>
                    <a:pt x="42613" y="1626905"/>
                    <a:pt x="27862" y="1620795"/>
                    <a:pt x="16986" y="1609919"/>
                  </a:cubicBezTo>
                  <a:cubicBezTo>
                    <a:pt x="6110" y="1599043"/>
                    <a:pt x="0" y="1584293"/>
                    <a:pt x="0" y="1568912"/>
                  </a:cubicBezTo>
                  <a:lnTo>
                    <a:pt x="0" y="57994"/>
                  </a:lnTo>
                  <a:cubicBezTo>
                    <a:pt x="0" y="42613"/>
                    <a:pt x="6110" y="27862"/>
                    <a:pt x="16986" y="16986"/>
                  </a:cubicBezTo>
                  <a:cubicBezTo>
                    <a:pt x="27862" y="6110"/>
                    <a:pt x="42613" y="0"/>
                    <a:pt x="57994" y="0"/>
                  </a:cubicBezTo>
                  <a:close/>
                </a:path>
              </a:pathLst>
            </a:custGeom>
            <a:solidFill>
              <a:srgbClr val="E34C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863448" cy="1684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218753" y="809341"/>
            <a:ext cx="2040547" cy="438718"/>
          </a:xfrm>
          <a:custGeom>
            <a:avLst/>
            <a:gdLst/>
            <a:ahLst/>
            <a:cxnLst/>
            <a:rect l="l" t="t" r="r" b="b"/>
            <a:pathLst>
              <a:path w="2040547" h="438718">
                <a:moveTo>
                  <a:pt x="0" y="0"/>
                </a:moveTo>
                <a:lnTo>
                  <a:pt x="2040547" y="0"/>
                </a:lnTo>
                <a:lnTo>
                  <a:pt x="2040547" y="438718"/>
                </a:lnTo>
                <a:lnTo>
                  <a:pt x="0" y="4387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717323" y="4753937"/>
            <a:ext cx="7780611" cy="2854151"/>
            <a:chOff x="0" y="0"/>
            <a:chExt cx="1332449" cy="4887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32449" cy="488781"/>
            </a:xfrm>
            <a:custGeom>
              <a:avLst/>
              <a:gdLst/>
              <a:ahLst/>
              <a:cxnLst/>
              <a:rect l="l" t="t" r="r" b="b"/>
              <a:pathLst>
                <a:path w="1332449" h="488781">
                  <a:moveTo>
                    <a:pt x="0" y="0"/>
                  </a:moveTo>
                  <a:lnTo>
                    <a:pt x="1332449" y="0"/>
                  </a:lnTo>
                  <a:lnTo>
                    <a:pt x="1332449" y="488781"/>
                  </a:lnTo>
                  <a:lnTo>
                    <a:pt x="0" y="488781"/>
                  </a:lnTo>
                  <a:close/>
                </a:path>
              </a:pathLst>
            </a:custGeom>
            <a:blipFill>
              <a:blip r:embed="rId6"/>
              <a:stretch>
                <a:fillRect t="-82210" b="-903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622793"/>
            <a:ext cx="8891016" cy="118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9"/>
              </a:lnSpc>
              <a:spcBef>
                <a:spcPct val="0"/>
              </a:spcBef>
            </a:pPr>
            <a:r>
              <a:rPr lang="en-US" sz="8799" b="1" u="none" strike="noStrike" spc="1073" dirty="0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INTRODUCTION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46671" y="3215565"/>
            <a:ext cx="6232738" cy="423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9"/>
              </a:lnSpc>
            </a:pPr>
            <a:r>
              <a:rPr lang="en-US" sz="2499" spc="14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"I’ve been obsessed with Nike Dunks for as long as I can remember. There’s something about the fit and the variety of colorways that just hits different. That obsession eventually turned into a creative outlet—I’m no longer just collecting the culture; I’m customizing it by designing my own 1-of-1s."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30442" y="3196515"/>
            <a:ext cx="311636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99"/>
              </a:lnSpc>
              <a:spcBef>
                <a:spcPct val="0"/>
              </a:spcBef>
            </a:pPr>
            <a:endParaRPr lang="en-US" sz="3399" b="1" spc="414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4503442" y="-168216"/>
            <a:ext cx="5511716" cy="5525530"/>
          </a:xfrm>
          <a:custGeom>
            <a:avLst/>
            <a:gdLst/>
            <a:ahLst/>
            <a:cxnLst/>
            <a:rect l="l" t="t" r="r" b="b"/>
            <a:pathLst>
              <a:path w="5511716" h="5525530">
                <a:moveTo>
                  <a:pt x="5511716" y="5525530"/>
                </a:moveTo>
                <a:lnTo>
                  <a:pt x="0" y="5525530"/>
                </a:lnTo>
                <a:lnTo>
                  <a:pt x="0" y="0"/>
                </a:lnTo>
                <a:lnTo>
                  <a:pt x="5511716" y="0"/>
                </a:lnTo>
                <a:lnTo>
                  <a:pt x="5511716" y="552553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02975" y="7424239"/>
            <a:ext cx="15282051" cy="2903590"/>
          </a:xfrm>
          <a:custGeom>
            <a:avLst/>
            <a:gdLst/>
            <a:ahLst/>
            <a:cxnLst/>
            <a:rect l="l" t="t" r="r" b="b"/>
            <a:pathLst>
              <a:path w="15282051" h="2903590">
                <a:moveTo>
                  <a:pt x="0" y="0"/>
                </a:moveTo>
                <a:lnTo>
                  <a:pt x="15282050" y="0"/>
                </a:lnTo>
                <a:lnTo>
                  <a:pt x="15282050" y="2903590"/>
                </a:lnTo>
                <a:lnTo>
                  <a:pt x="0" y="2903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062907" y="6427317"/>
            <a:ext cx="6183214" cy="6198710"/>
          </a:xfrm>
          <a:custGeom>
            <a:avLst/>
            <a:gdLst/>
            <a:ahLst/>
            <a:cxnLst/>
            <a:rect l="l" t="t" r="r" b="b"/>
            <a:pathLst>
              <a:path w="6183214" h="6198710">
                <a:moveTo>
                  <a:pt x="0" y="0"/>
                </a:moveTo>
                <a:lnTo>
                  <a:pt x="6183214" y="0"/>
                </a:lnTo>
                <a:lnTo>
                  <a:pt x="6183214" y="6198711"/>
                </a:lnTo>
                <a:lnTo>
                  <a:pt x="0" y="61987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766997" y="3004124"/>
            <a:ext cx="9018028" cy="6135426"/>
            <a:chOff x="0" y="0"/>
            <a:chExt cx="2375119" cy="16159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5119" cy="1615915"/>
            </a:xfrm>
            <a:custGeom>
              <a:avLst/>
              <a:gdLst/>
              <a:ahLst/>
              <a:cxnLst/>
              <a:rect l="l" t="t" r="r" b="b"/>
              <a:pathLst>
                <a:path w="2375119" h="1615915">
                  <a:moveTo>
                    <a:pt x="51510" y="0"/>
                  </a:moveTo>
                  <a:lnTo>
                    <a:pt x="2323609" y="0"/>
                  </a:lnTo>
                  <a:cubicBezTo>
                    <a:pt x="2352057" y="0"/>
                    <a:pt x="2375119" y="23062"/>
                    <a:pt x="2375119" y="51510"/>
                  </a:cubicBezTo>
                  <a:lnTo>
                    <a:pt x="2375119" y="1564405"/>
                  </a:lnTo>
                  <a:cubicBezTo>
                    <a:pt x="2375119" y="1578066"/>
                    <a:pt x="2369692" y="1591168"/>
                    <a:pt x="2360032" y="1600828"/>
                  </a:cubicBezTo>
                  <a:cubicBezTo>
                    <a:pt x="2350372" y="1610488"/>
                    <a:pt x="2337270" y="1615915"/>
                    <a:pt x="2323609" y="1615915"/>
                  </a:cubicBezTo>
                  <a:lnTo>
                    <a:pt x="51510" y="1615915"/>
                  </a:lnTo>
                  <a:cubicBezTo>
                    <a:pt x="37848" y="1615915"/>
                    <a:pt x="24747" y="1610488"/>
                    <a:pt x="15087" y="1600828"/>
                  </a:cubicBezTo>
                  <a:cubicBezTo>
                    <a:pt x="5427" y="1591168"/>
                    <a:pt x="0" y="1578066"/>
                    <a:pt x="0" y="1564405"/>
                  </a:cubicBezTo>
                  <a:lnTo>
                    <a:pt x="0" y="51510"/>
                  </a:lnTo>
                  <a:cubicBezTo>
                    <a:pt x="0" y="37848"/>
                    <a:pt x="5427" y="24747"/>
                    <a:pt x="15087" y="15087"/>
                  </a:cubicBezTo>
                  <a:cubicBezTo>
                    <a:pt x="24747" y="5427"/>
                    <a:pt x="37848" y="0"/>
                    <a:pt x="5151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75119" cy="1673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6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-20906"/>
            <a:ext cx="1904021" cy="409365"/>
          </a:xfrm>
          <a:custGeom>
            <a:avLst/>
            <a:gdLst/>
            <a:ahLst/>
            <a:cxnLst/>
            <a:rect l="l" t="t" r="r" b="b"/>
            <a:pathLst>
              <a:path w="1904021" h="409365">
                <a:moveTo>
                  <a:pt x="0" y="0"/>
                </a:moveTo>
                <a:lnTo>
                  <a:pt x="1904021" y="0"/>
                </a:lnTo>
                <a:lnTo>
                  <a:pt x="1904021" y="409365"/>
                </a:lnTo>
                <a:lnTo>
                  <a:pt x="0" y="4093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02975" y="2382110"/>
            <a:ext cx="3776696" cy="424878"/>
          </a:xfrm>
          <a:custGeom>
            <a:avLst/>
            <a:gdLst/>
            <a:ahLst/>
            <a:cxnLst/>
            <a:rect l="l" t="t" r="r" b="b"/>
            <a:pathLst>
              <a:path w="3776696" h="424878">
                <a:moveTo>
                  <a:pt x="3776696" y="0"/>
                </a:moveTo>
                <a:lnTo>
                  <a:pt x="0" y="0"/>
                </a:lnTo>
                <a:lnTo>
                  <a:pt x="0" y="424878"/>
                </a:lnTo>
                <a:lnTo>
                  <a:pt x="3776696" y="424878"/>
                </a:lnTo>
                <a:lnTo>
                  <a:pt x="377669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9336" y="3335047"/>
            <a:ext cx="6394819" cy="5540987"/>
            <a:chOff x="0" y="0"/>
            <a:chExt cx="1684232" cy="14593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4232" cy="1459355"/>
            </a:xfrm>
            <a:custGeom>
              <a:avLst/>
              <a:gdLst/>
              <a:ahLst/>
              <a:cxnLst/>
              <a:rect l="l" t="t" r="r" b="b"/>
              <a:pathLst>
                <a:path w="1684232" h="1459355">
                  <a:moveTo>
                    <a:pt x="72639" y="0"/>
                  </a:moveTo>
                  <a:lnTo>
                    <a:pt x="1611593" y="0"/>
                  </a:lnTo>
                  <a:cubicBezTo>
                    <a:pt x="1630858" y="0"/>
                    <a:pt x="1649334" y="7653"/>
                    <a:pt x="1662956" y="21276"/>
                  </a:cubicBezTo>
                  <a:cubicBezTo>
                    <a:pt x="1676579" y="34898"/>
                    <a:pt x="1684232" y="53374"/>
                    <a:pt x="1684232" y="72639"/>
                  </a:cubicBezTo>
                  <a:lnTo>
                    <a:pt x="1684232" y="1386715"/>
                  </a:lnTo>
                  <a:cubicBezTo>
                    <a:pt x="1684232" y="1405980"/>
                    <a:pt x="1676579" y="1424456"/>
                    <a:pt x="1662956" y="1438079"/>
                  </a:cubicBezTo>
                  <a:cubicBezTo>
                    <a:pt x="1649334" y="1451702"/>
                    <a:pt x="1630858" y="1459355"/>
                    <a:pt x="1611593" y="1459355"/>
                  </a:cubicBezTo>
                  <a:lnTo>
                    <a:pt x="72639" y="1459355"/>
                  </a:lnTo>
                  <a:cubicBezTo>
                    <a:pt x="32522" y="1459355"/>
                    <a:pt x="0" y="1426833"/>
                    <a:pt x="0" y="1386715"/>
                  </a:cubicBezTo>
                  <a:lnTo>
                    <a:pt x="0" y="72639"/>
                  </a:lnTo>
                  <a:cubicBezTo>
                    <a:pt x="0" y="53374"/>
                    <a:pt x="7653" y="34898"/>
                    <a:pt x="21276" y="21276"/>
                  </a:cubicBezTo>
                  <a:cubicBezTo>
                    <a:pt x="34898" y="7653"/>
                    <a:pt x="53374" y="0"/>
                    <a:pt x="72639" y="0"/>
                  </a:cubicBezTo>
                  <a:close/>
                </a:path>
              </a:pathLst>
            </a:custGeom>
            <a:solidFill>
              <a:srgbClr val="FD830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684232" cy="1516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6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6156812" y="267731"/>
            <a:ext cx="4557144" cy="6554436"/>
          </a:xfrm>
          <a:custGeom>
            <a:avLst/>
            <a:gdLst/>
            <a:ahLst/>
            <a:cxnLst/>
            <a:rect l="l" t="t" r="r" b="b"/>
            <a:pathLst>
              <a:path w="4747946" h="7035780">
                <a:moveTo>
                  <a:pt x="0" y="0"/>
                </a:moveTo>
                <a:lnTo>
                  <a:pt x="4747946" y="0"/>
                </a:lnTo>
                <a:lnTo>
                  <a:pt x="4747946" y="7035780"/>
                </a:lnTo>
                <a:lnTo>
                  <a:pt x="0" y="70357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148046" y="3186544"/>
            <a:ext cx="6620676" cy="4386198"/>
          </a:xfrm>
          <a:custGeom>
            <a:avLst/>
            <a:gdLst/>
            <a:ahLst/>
            <a:cxnLst/>
            <a:rect l="l" t="t" r="r" b="b"/>
            <a:pathLst>
              <a:path w="5843405" h="3871256">
                <a:moveTo>
                  <a:pt x="0" y="0"/>
                </a:moveTo>
                <a:lnTo>
                  <a:pt x="5843405" y="0"/>
                </a:lnTo>
                <a:lnTo>
                  <a:pt x="5843405" y="3871255"/>
                </a:lnTo>
                <a:lnTo>
                  <a:pt x="0" y="3871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360925" y="3966812"/>
            <a:ext cx="6318889" cy="408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2399" spc="143" dirty="0">
                <a:solidFill>
                  <a:srgbClr val="383F2E"/>
                </a:solidFill>
                <a:latin typeface="Roboto"/>
                <a:ea typeface="Roboto"/>
                <a:cs typeface="Roboto"/>
                <a:sym typeface="Roboto"/>
              </a:rPr>
              <a:t>Dr</a:t>
            </a:r>
            <a:r>
              <a:rPr lang="en-US" sz="2399" u="none" strike="noStrike" spc="143" dirty="0">
                <a:solidFill>
                  <a:srgbClr val="383F2E"/>
                </a:solidFill>
                <a:latin typeface="Roboto"/>
                <a:ea typeface="Roboto"/>
                <a:cs typeface="Roboto"/>
                <a:sym typeface="Roboto"/>
              </a:rPr>
              <a:t>awing from the San Antonio logo of my childhood, I merged the iconic Spurs aesthetic with the legendary Fiesta logo to craft a truly unique colorway. My goal was to capture the high-energy, electric palette of both worlds—blending the team’s grit with the festive, 'Puro' spirit that defines our city."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9" grpId="0" animBg="1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4884" y="8880130"/>
            <a:ext cx="6707739" cy="1274470"/>
          </a:xfrm>
          <a:custGeom>
            <a:avLst/>
            <a:gdLst/>
            <a:ahLst/>
            <a:cxnLst/>
            <a:rect l="l" t="t" r="r" b="b"/>
            <a:pathLst>
              <a:path w="6707739" h="1274470">
                <a:moveTo>
                  <a:pt x="0" y="0"/>
                </a:moveTo>
                <a:lnTo>
                  <a:pt x="6707739" y="0"/>
                </a:lnTo>
                <a:lnTo>
                  <a:pt x="6707739" y="1274470"/>
                </a:lnTo>
                <a:lnTo>
                  <a:pt x="0" y="1274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A1563D-38A1-9252-05BC-0679E46A7B89}"/>
              </a:ext>
            </a:extLst>
          </p:cNvPr>
          <p:cNvGrpSpPr/>
          <p:nvPr/>
        </p:nvGrpSpPr>
        <p:grpSpPr>
          <a:xfrm>
            <a:off x="12192000" y="5143500"/>
            <a:ext cx="6707739" cy="4373865"/>
            <a:chOff x="12192000" y="5143500"/>
            <a:chExt cx="6707739" cy="4373865"/>
          </a:xfrm>
        </p:grpSpPr>
        <p:grpSp>
          <p:nvGrpSpPr>
            <p:cNvPr id="3" name="Group 3"/>
            <p:cNvGrpSpPr/>
            <p:nvPr/>
          </p:nvGrpSpPr>
          <p:grpSpPr>
            <a:xfrm>
              <a:off x="12192000" y="5143500"/>
              <a:ext cx="6707739" cy="4373865"/>
              <a:chOff x="0" y="0"/>
              <a:chExt cx="1766647" cy="11519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66647" cy="1151964"/>
              </a:xfrm>
              <a:custGeom>
                <a:avLst/>
                <a:gdLst/>
                <a:ahLst/>
                <a:cxnLst/>
                <a:rect l="l" t="t" r="r" b="b"/>
                <a:pathLst>
                  <a:path w="1766647" h="1151964">
                    <a:moveTo>
                      <a:pt x="69251" y="0"/>
                    </a:moveTo>
                    <a:lnTo>
                      <a:pt x="1697397" y="0"/>
                    </a:lnTo>
                    <a:cubicBezTo>
                      <a:pt x="1715763" y="0"/>
                      <a:pt x="1733377" y="7296"/>
                      <a:pt x="1746364" y="20283"/>
                    </a:cubicBezTo>
                    <a:cubicBezTo>
                      <a:pt x="1759351" y="33270"/>
                      <a:pt x="1766647" y="50884"/>
                      <a:pt x="1766647" y="69251"/>
                    </a:cubicBezTo>
                    <a:lnTo>
                      <a:pt x="1766647" y="1082714"/>
                    </a:lnTo>
                    <a:cubicBezTo>
                      <a:pt x="1766647" y="1101080"/>
                      <a:pt x="1759351" y="1118694"/>
                      <a:pt x="1746364" y="1131681"/>
                    </a:cubicBezTo>
                    <a:cubicBezTo>
                      <a:pt x="1733377" y="1144668"/>
                      <a:pt x="1715763" y="1151964"/>
                      <a:pt x="1697397" y="1151964"/>
                    </a:cubicBezTo>
                    <a:lnTo>
                      <a:pt x="69251" y="1151964"/>
                    </a:lnTo>
                    <a:cubicBezTo>
                      <a:pt x="50884" y="1151964"/>
                      <a:pt x="33270" y="1144668"/>
                      <a:pt x="20283" y="1131681"/>
                    </a:cubicBezTo>
                    <a:cubicBezTo>
                      <a:pt x="7296" y="1118694"/>
                      <a:pt x="0" y="1101080"/>
                      <a:pt x="0" y="1082714"/>
                    </a:cubicBezTo>
                    <a:lnTo>
                      <a:pt x="0" y="69251"/>
                    </a:lnTo>
                    <a:cubicBezTo>
                      <a:pt x="0" y="50884"/>
                      <a:pt x="7296" y="33270"/>
                      <a:pt x="20283" y="20283"/>
                    </a:cubicBezTo>
                    <a:cubicBezTo>
                      <a:pt x="33270" y="7296"/>
                      <a:pt x="50884" y="0"/>
                      <a:pt x="69251" y="0"/>
                    </a:cubicBezTo>
                    <a:close/>
                  </a:path>
                </a:pathLst>
              </a:custGeom>
              <a:solidFill>
                <a:srgbClr val="17A3A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1766647" cy="1209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4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H="1">
              <a:off x="12658842" y="5143500"/>
              <a:ext cx="4362931" cy="4373865"/>
            </a:xfrm>
            <a:custGeom>
              <a:avLst/>
              <a:gdLst/>
              <a:ahLst/>
              <a:cxnLst/>
              <a:rect l="l" t="t" r="r" b="b"/>
              <a:pathLst>
                <a:path w="4362931" h="4373865">
                  <a:moveTo>
                    <a:pt x="4362931" y="0"/>
                  </a:moveTo>
                  <a:lnTo>
                    <a:pt x="0" y="0"/>
                  </a:lnTo>
                  <a:lnTo>
                    <a:pt x="0" y="4373865"/>
                  </a:lnTo>
                  <a:lnTo>
                    <a:pt x="4362931" y="4373865"/>
                  </a:lnTo>
                  <a:lnTo>
                    <a:pt x="436293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4536431" y="-591303"/>
            <a:ext cx="7550735" cy="5030677"/>
          </a:xfrm>
          <a:custGeom>
            <a:avLst/>
            <a:gdLst/>
            <a:ahLst/>
            <a:cxnLst/>
            <a:rect l="l" t="t" r="r" b="b"/>
            <a:pathLst>
              <a:path w="7550735" h="5030677">
                <a:moveTo>
                  <a:pt x="0" y="0"/>
                </a:moveTo>
                <a:lnTo>
                  <a:pt x="7550735" y="0"/>
                </a:lnTo>
                <a:lnTo>
                  <a:pt x="7550735" y="5030677"/>
                </a:lnTo>
                <a:lnTo>
                  <a:pt x="0" y="50306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218753" y="809341"/>
            <a:ext cx="2040547" cy="438718"/>
          </a:xfrm>
          <a:custGeom>
            <a:avLst/>
            <a:gdLst/>
            <a:ahLst/>
            <a:cxnLst/>
            <a:rect l="l" t="t" r="r" b="b"/>
            <a:pathLst>
              <a:path w="2040547" h="438718">
                <a:moveTo>
                  <a:pt x="0" y="0"/>
                </a:moveTo>
                <a:lnTo>
                  <a:pt x="2040547" y="0"/>
                </a:lnTo>
                <a:lnTo>
                  <a:pt x="2040547" y="438718"/>
                </a:lnTo>
                <a:lnTo>
                  <a:pt x="0" y="4387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54748" y="2018510"/>
            <a:ext cx="12012208" cy="6321424"/>
          </a:xfrm>
          <a:custGeom>
            <a:avLst/>
            <a:gdLst/>
            <a:ahLst/>
            <a:cxnLst/>
            <a:rect l="l" t="t" r="r" b="b"/>
            <a:pathLst>
              <a:path w="12012208" h="6321424">
                <a:moveTo>
                  <a:pt x="0" y="0"/>
                </a:moveTo>
                <a:lnTo>
                  <a:pt x="12012208" y="0"/>
                </a:lnTo>
                <a:lnTo>
                  <a:pt x="12012208" y="6321424"/>
                </a:lnTo>
                <a:lnTo>
                  <a:pt x="0" y="6321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316927" y="292769"/>
            <a:ext cx="8891016" cy="118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9"/>
              </a:lnSpc>
              <a:spcBef>
                <a:spcPct val="0"/>
              </a:spcBef>
            </a:pPr>
            <a:r>
              <a:rPr lang="en-US" sz="8799" b="1" spc="1073" dirty="0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COLOR SAMPLES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9114" y="3081252"/>
            <a:ext cx="7260186" cy="1379435"/>
          </a:xfrm>
          <a:custGeom>
            <a:avLst/>
            <a:gdLst/>
            <a:ahLst/>
            <a:cxnLst/>
            <a:rect l="l" t="t" r="r" b="b"/>
            <a:pathLst>
              <a:path w="7260186" h="1379435">
                <a:moveTo>
                  <a:pt x="0" y="0"/>
                </a:moveTo>
                <a:lnTo>
                  <a:pt x="7260186" y="0"/>
                </a:lnTo>
                <a:lnTo>
                  <a:pt x="7260186" y="1379435"/>
                </a:lnTo>
                <a:lnTo>
                  <a:pt x="0" y="13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839200" y="355673"/>
            <a:ext cx="8420100" cy="3536020"/>
            <a:chOff x="0" y="0"/>
            <a:chExt cx="1912148" cy="6950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2148" cy="695089"/>
            </a:xfrm>
            <a:custGeom>
              <a:avLst/>
              <a:gdLst/>
              <a:ahLst/>
              <a:cxnLst/>
              <a:rect l="l" t="t" r="r" b="b"/>
              <a:pathLst>
                <a:path w="1912148" h="695089">
                  <a:moveTo>
                    <a:pt x="63981" y="0"/>
                  </a:moveTo>
                  <a:lnTo>
                    <a:pt x="1848166" y="0"/>
                  </a:lnTo>
                  <a:cubicBezTo>
                    <a:pt x="1865135" y="0"/>
                    <a:pt x="1881409" y="6741"/>
                    <a:pt x="1893408" y="18740"/>
                  </a:cubicBezTo>
                  <a:cubicBezTo>
                    <a:pt x="1905407" y="30738"/>
                    <a:pt x="1912148" y="47012"/>
                    <a:pt x="1912148" y="63981"/>
                  </a:cubicBezTo>
                  <a:lnTo>
                    <a:pt x="1912148" y="631108"/>
                  </a:lnTo>
                  <a:cubicBezTo>
                    <a:pt x="1912148" y="648077"/>
                    <a:pt x="1905407" y="664351"/>
                    <a:pt x="1893408" y="676350"/>
                  </a:cubicBezTo>
                  <a:cubicBezTo>
                    <a:pt x="1881409" y="688348"/>
                    <a:pt x="1865135" y="695089"/>
                    <a:pt x="1848166" y="695089"/>
                  </a:cubicBezTo>
                  <a:lnTo>
                    <a:pt x="63981" y="695089"/>
                  </a:lnTo>
                  <a:cubicBezTo>
                    <a:pt x="47012" y="695089"/>
                    <a:pt x="30738" y="688348"/>
                    <a:pt x="18740" y="676350"/>
                  </a:cubicBezTo>
                  <a:cubicBezTo>
                    <a:pt x="6741" y="664351"/>
                    <a:pt x="0" y="648077"/>
                    <a:pt x="0" y="631108"/>
                  </a:cubicBezTo>
                  <a:lnTo>
                    <a:pt x="0" y="63981"/>
                  </a:lnTo>
                  <a:cubicBezTo>
                    <a:pt x="0" y="47012"/>
                    <a:pt x="6741" y="30738"/>
                    <a:pt x="18740" y="18740"/>
                  </a:cubicBezTo>
                  <a:cubicBezTo>
                    <a:pt x="30738" y="6741"/>
                    <a:pt x="47012" y="0"/>
                    <a:pt x="63981" y="0"/>
                  </a:cubicBezTo>
                  <a:close/>
                </a:path>
              </a:pathLst>
            </a:custGeom>
            <a:solidFill>
              <a:srgbClr val="17A3A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12148" cy="752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9569000" y="355673"/>
            <a:ext cx="3053158" cy="3536020"/>
          </a:xfrm>
          <a:custGeom>
            <a:avLst/>
            <a:gdLst/>
            <a:ahLst/>
            <a:cxnLst/>
            <a:rect l="l" t="t" r="r" b="b"/>
            <a:pathLst>
              <a:path w="2632569" h="2639167">
                <a:moveTo>
                  <a:pt x="2632570" y="0"/>
                </a:moveTo>
                <a:lnTo>
                  <a:pt x="0" y="0"/>
                </a:lnTo>
                <a:lnTo>
                  <a:pt x="0" y="2639167"/>
                </a:lnTo>
                <a:lnTo>
                  <a:pt x="2632570" y="2639167"/>
                </a:lnTo>
                <a:lnTo>
                  <a:pt x="263257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078101" y="7806900"/>
            <a:ext cx="11181199" cy="2124428"/>
          </a:xfrm>
          <a:custGeom>
            <a:avLst/>
            <a:gdLst/>
            <a:ahLst/>
            <a:cxnLst/>
            <a:rect l="l" t="t" r="r" b="b"/>
            <a:pathLst>
              <a:path w="11181199" h="2124428">
                <a:moveTo>
                  <a:pt x="0" y="0"/>
                </a:moveTo>
                <a:lnTo>
                  <a:pt x="11181199" y="0"/>
                </a:lnTo>
                <a:lnTo>
                  <a:pt x="11181199" y="2124428"/>
                </a:lnTo>
                <a:lnTo>
                  <a:pt x="0" y="212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078101" y="4723547"/>
            <a:ext cx="11181199" cy="4287404"/>
            <a:chOff x="0" y="0"/>
            <a:chExt cx="2944843" cy="112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44843" cy="1129193"/>
            </a:xfrm>
            <a:custGeom>
              <a:avLst/>
              <a:gdLst/>
              <a:ahLst/>
              <a:cxnLst/>
              <a:rect l="l" t="t" r="r" b="b"/>
              <a:pathLst>
                <a:path w="2944843" h="1129193">
                  <a:moveTo>
                    <a:pt x="41544" y="0"/>
                  </a:moveTo>
                  <a:lnTo>
                    <a:pt x="2903298" y="0"/>
                  </a:lnTo>
                  <a:cubicBezTo>
                    <a:pt x="2926243" y="0"/>
                    <a:pt x="2944843" y="18600"/>
                    <a:pt x="2944843" y="41544"/>
                  </a:cubicBezTo>
                  <a:lnTo>
                    <a:pt x="2944843" y="1087648"/>
                  </a:lnTo>
                  <a:cubicBezTo>
                    <a:pt x="2944843" y="1098667"/>
                    <a:pt x="2940465" y="1109234"/>
                    <a:pt x="2932674" y="1117025"/>
                  </a:cubicBezTo>
                  <a:cubicBezTo>
                    <a:pt x="2924883" y="1124816"/>
                    <a:pt x="2914316" y="1129193"/>
                    <a:pt x="2903298" y="1129193"/>
                  </a:cubicBezTo>
                  <a:lnTo>
                    <a:pt x="41544" y="1129193"/>
                  </a:lnTo>
                  <a:cubicBezTo>
                    <a:pt x="18600" y="1129193"/>
                    <a:pt x="0" y="1110593"/>
                    <a:pt x="0" y="1087648"/>
                  </a:cubicBezTo>
                  <a:lnTo>
                    <a:pt x="0" y="41544"/>
                  </a:lnTo>
                  <a:cubicBezTo>
                    <a:pt x="0" y="18600"/>
                    <a:pt x="18600" y="0"/>
                    <a:pt x="4154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944843" cy="1186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6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79578" y="1386564"/>
            <a:ext cx="7938867" cy="118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9"/>
              </a:lnSpc>
              <a:spcBef>
                <a:spcPct val="0"/>
              </a:spcBef>
            </a:pPr>
            <a:r>
              <a:rPr lang="en-US" sz="8799" b="1" spc="1073">
                <a:solidFill>
                  <a:srgbClr val="345E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1 OF 1 </a:t>
            </a:r>
            <a:r>
              <a:rPr lang="en-US" sz="8799" b="1" spc="1073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CONCEPT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4723547"/>
            <a:ext cx="4795425" cy="4287404"/>
            <a:chOff x="0" y="0"/>
            <a:chExt cx="1262993" cy="11291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2993" cy="1129193"/>
            </a:xfrm>
            <a:custGeom>
              <a:avLst/>
              <a:gdLst/>
              <a:ahLst/>
              <a:cxnLst/>
              <a:rect l="l" t="t" r="r" b="b"/>
              <a:pathLst>
                <a:path w="1262993" h="1129193">
                  <a:moveTo>
                    <a:pt x="96866" y="0"/>
                  </a:moveTo>
                  <a:lnTo>
                    <a:pt x="1166126" y="0"/>
                  </a:lnTo>
                  <a:cubicBezTo>
                    <a:pt x="1219624" y="0"/>
                    <a:pt x="1262993" y="43369"/>
                    <a:pt x="1262993" y="96866"/>
                  </a:cubicBezTo>
                  <a:lnTo>
                    <a:pt x="1262993" y="1032326"/>
                  </a:lnTo>
                  <a:cubicBezTo>
                    <a:pt x="1262993" y="1085824"/>
                    <a:pt x="1219624" y="1129193"/>
                    <a:pt x="1166126" y="1129193"/>
                  </a:cubicBezTo>
                  <a:lnTo>
                    <a:pt x="96866" y="1129193"/>
                  </a:lnTo>
                  <a:cubicBezTo>
                    <a:pt x="43369" y="1129193"/>
                    <a:pt x="0" y="1085824"/>
                    <a:pt x="0" y="1032326"/>
                  </a:cubicBezTo>
                  <a:lnTo>
                    <a:pt x="0" y="96866"/>
                  </a:lnTo>
                  <a:cubicBezTo>
                    <a:pt x="0" y="43369"/>
                    <a:pt x="43369" y="0"/>
                    <a:pt x="96866" y="0"/>
                  </a:cubicBezTo>
                  <a:close/>
                </a:path>
              </a:pathLst>
            </a:custGeom>
            <a:solidFill>
              <a:srgbClr val="17A3A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262993" cy="1186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191555" y="4723547"/>
            <a:ext cx="2632569" cy="2639167"/>
          </a:xfrm>
          <a:custGeom>
            <a:avLst/>
            <a:gdLst/>
            <a:ahLst/>
            <a:cxnLst/>
            <a:rect l="l" t="t" r="r" b="b"/>
            <a:pathLst>
              <a:path w="2632569" h="2639167">
                <a:moveTo>
                  <a:pt x="0" y="0"/>
                </a:moveTo>
                <a:lnTo>
                  <a:pt x="2632570" y="0"/>
                </a:lnTo>
                <a:lnTo>
                  <a:pt x="2632570" y="2639167"/>
                </a:lnTo>
                <a:lnTo>
                  <a:pt x="0" y="26391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01858" y="6430849"/>
            <a:ext cx="4793692" cy="2770301"/>
            <a:chOff x="0" y="0"/>
            <a:chExt cx="1237040" cy="7148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7040" cy="714892"/>
            </a:xfrm>
            <a:custGeom>
              <a:avLst/>
              <a:gdLst/>
              <a:ahLst/>
              <a:cxnLst/>
              <a:rect l="l" t="t" r="r" b="b"/>
              <a:pathLst>
                <a:path w="1237040" h="714892">
                  <a:moveTo>
                    <a:pt x="0" y="0"/>
                  </a:moveTo>
                  <a:lnTo>
                    <a:pt x="1237040" y="0"/>
                  </a:lnTo>
                  <a:lnTo>
                    <a:pt x="1237040" y="714892"/>
                  </a:lnTo>
                  <a:lnTo>
                    <a:pt x="0" y="714892"/>
                  </a:lnTo>
                  <a:close/>
                </a:path>
              </a:pathLst>
            </a:custGeom>
            <a:blipFill>
              <a:blip r:embed="rId4"/>
              <a:stretch>
                <a:fillRect t="-36519" b="-365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794710" y="8657726"/>
            <a:ext cx="5283391" cy="894843"/>
          </a:xfrm>
          <a:custGeom>
            <a:avLst/>
            <a:gdLst/>
            <a:ahLst/>
            <a:cxnLst/>
            <a:rect l="l" t="t" r="r" b="b"/>
            <a:pathLst>
              <a:path w="5283391" h="894843">
                <a:moveTo>
                  <a:pt x="0" y="0"/>
                </a:moveTo>
                <a:lnTo>
                  <a:pt x="5283391" y="0"/>
                </a:lnTo>
                <a:lnTo>
                  <a:pt x="5283391" y="894844"/>
                </a:lnTo>
                <a:lnTo>
                  <a:pt x="0" y="894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90" b="-60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533647" y="9514470"/>
            <a:ext cx="1725653" cy="371016"/>
          </a:xfrm>
          <a:custGeom>
            <a:avLst/>
            <a:gdLst/>
            <a:ahLst/>
            <a:cxnLst/>
            <a:rect l="l" t="t" r="r" b="b"/>
            <a:pathLst>
              <a:path w="1725653" h="371016">
                <a:moveTo>
                  <a:pt x="0" y="0"/>
                </a:moveTo>
                <a:lnTo>
                  <a:pt x="1725653" y="0"/>
                </a:lnTo>
                <a:lnTo>
                  <a:pt x="1725653" y="371015"/>
                </a:lnTo>
                <a:lnTo>
                  <a:pt x="0" y="3710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9144000" y="529990"/>
            <a:ext cx="9639428" cy="3536019"/>
            <a:chOff x="14955" y="376745"/>
            <a:chExt cx="1332449" cy="488781"/>
          </a:xfrm>
        </p:grpSpPr>
        <p:sp>
          <p:nvSpPr>
            <p:cNvPr id="21" name="Freeform 21"/>
            <p:cNvSpPr/>
            <p:nvPr/>
          </p:nvSpPr>
          <p:spPr>
            <a:xfrm>
              <a:off x="14955" y="376745"/>
              <a:ext cx="1332449" cy="488781"/>
            </a:xfrm>
            <a:custGeom>
              <a:avLst/>
              <a:gdLst/>
              <a:ahLst/>
              <a:cxnLst/>
              <a:rect l="l" t="t" r="r" b="b"/>
              <a:pathLst>
                <a:path w="1332449" h="488781">
                  <a:moveTo>
                    <a:pt x="0" y="0"/>
                  </a:moveTo>
                  <a:lnTo>
                    <a:pt x="1332449" y="0"/>
                  </a:lnTo>
                  <a:lnTo>
                    <a:pt x="1332449" y="488781"/>
                  </a:lnTo>
                  <a:lnTo>
                    <a:pt x="0" y="488781"/>
                  </a:lnTo>
                  <a:close/>
                </a:path>
              </a:pathLst>
            </a:custGeom>
            <a:blipFill>
              <a:blip r:embed="rId6"/>
              <a:stretch>
                <a:fillRect t="-86303" b="-863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 flipH="1">
            <a:off x="1028700" y="3591849"/>
            <a:ext cx="2876036" cy="323554"/>
          </a:xfrm>
          <a:custGeom>
            <a:avLst/>
            <a:gdLst/>
            <a:ahLst/>
            <a:cxnLst/>
            <a:rect l="l" t="t" r="r" b="b"/>
            <a:pathLst>
              <a:path w="2876036" h="323554">
                <a:moveTo>
                  <a:pt x="2876036" y="0"/>
                </a:moveTo>
                <a:lnTo>
                  <a:pt x="0" y="0"/>
                </a:lnTo>
                <a:lnTo>
                  <a:pt x="0" y="323554"/>
                </a:lnTo>
                <a:lnTo>
                  <a:pt x="2876036" y="323554"/>
                </a:lnTo>
                <a:lnTo>
                  <a:pt x="287603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799273" y="5019675"/>
            <a:ext cx="7153488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2399" u="none" strike="noStrike" spc="143">
                <a:solidFill>
                  <a:srgbClr val="383F2E"/>
                </a:solidFill>
                <a:latin typeface="Roboto"/>
                <a:ea typeface="Roboto"/>
                <a:cs typeface="Roboto"/>
                <a:sym typeface="Roboto"/>
              </a:rPr>
              <a:t>I wanted to create a 1-of-1 that captures the soul of San Antonio. By blending the iconic black and silver of the Spurs with the high-energy colors of Fiesta, I’ve turned an existing silhouette into a celebration of the 210. From the court to the parades, this design is built for April in the Alamo City.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350550"/>
            <a:ext cx="6602399" cy="1254456"/>
          </a:xfrm>
          <a:custGeom>
            <a:avLst/>
            <a:gdLst/>
            <a:ahLst/>
            <a:cxnLst/>
            <a:rect l="l" t="t" r="r" b="b"/>
            <a:pathLst>
              <a:path w="6602399" h="1254456">
                <a:moveTo>
                  <a:pt x="0" y="0"/>
                </a:moveTo>
                <a:lnTo>
                  <a:pt x="6602399" y="0"/>
                </a:lnTo>
                <a:lnTo>
                  <a:pt x="6602399" y="1254456"/>
                </a:lnTo>
                <a:lnTo>
                  <a:pt x="0" y="1254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49377" y="2887129"/>
            <a:ext cx="7761045" cy="8765961"/>
            <a:chOff x="0" y="0"/>
            <a:chExt cx="1128819" cy="1274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819" cy="1274980"/>
            </a:xfrm>
            <a:custGeom>
              <a:avLst/>
              <a:gdLst/>
              <a:ahLst/>
              <a:cxnLst/>
              <a:rect l="l" t="t" r="r" b="b"/>
              <a:pathLst>
                <a:path w="1128819" h="1274980">
                  <a:moveTo>
                    <a:pt x="59852" y="0"/>
                  </a:moveTo>
                  <a:lnTo>
                    <a:pt x="1068967" y="0"/>
                  </a:lnTo>
                  <a:cubicBezTo>
                    <a:pt x="1084840" y="0"/>
                    <a:pt x="1100064" y="6306"/>
                    <a:pt x="1111288" y="17530"/>
                  </a:cubicBezTo>
                  <a:cubicBezTo>
                    <a:pt x="1122513" y="28755"/>
                    <a:pt x="1128819" y="43978"/>
                    <a:pt x="1128819" y="59852"/>
                  </a:cubicBezTo>
                  <a:lnTo>
                    <a:pt x="1128819" y="1215128"/>
                  </a:lnTo>
                  <a:cubicBezTo>
                    <a:pt x="1128819" y="1248184"/>
                    <a:pt x="1102022" y="1274980"/>
                    <a:pt x="1068967" y="1274980"/>
                  </a:cubicBezTo>
                  <a:lnTo>
                    <a:pt x="59852" y="1274980"/>
                  </a:lnTo>
                  <a:cubicBezTo>
                    <a:pt x="26797" y="1274980"/>
                    <a:pt x="0" y="1248184"/>
                    <a:pt x="0" y="1215128"/>
                  </a:cubicBezTo>
                  <a:lnTo>
                    <a:pt x="0" y="59852"/>
                  </a:lnTo>
                  <a:cubicBezTo>
                    <a:pt x="0" y="43978"/>
                    <a:pt x="6306" y="28755"/>
                    <a:pt x="17530" y="17530"/>
                  </a:cubicBezTo>
                  <a:cubicBezTo>
                    <a:pt x="28755" y="6306"/>
                    <a:pt x="43978" y="0"/>
                    <a:pt x="59852" y="0"/>
                  </a:cubicBezTo>
                  <a:close/>
                </a:path>
              </a:pathLst>
            </a:custGeom>
            <a:blipFill>
              <a:blip r:embed="rId3"/>
              <a:stretch>
                <a:fillRect l="-6474" r="-647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9900450" y="8350550"/>
            <a:ext cx="6602399" cy="1254456"/>
          </a:xfrm>
          <a:custGeom>
            <a:avLst/>
            <a:gdLst/>
            <a:ahLst/>
            <a:cxnLst/>
            <a:rect l="l" t="t" r="r" b="b"/>
            <a:pathLst>
              <a:path w="6602399" h="1254456">
                <a:moveTo>
                  <a:pt x="0" y="0"/>
                </a:moveTo>
                <a:lnTo>
                  <a:pt x="6602400" y="0"/>
                </a:lnTo>
                <a:lnTo>
                  <a:pt x="6602400" y="1254456"/>
                </a:lnTo>
                <a:lnTo>
                  <a:pt x="0" y="1254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144000" y="1423461"/>
            <a:ext cx="8115300" cy="7440077"/>
            <a:chOff x="0" y="0"/>
            <a:chExt cx="2137363" cy="19595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37363" cy="1959527"/>
            </a:xfrm>
            <a:custGeom>
              <a:avLst/>
              <a:gdLst/>
              <a:ahLst/>
              <a:cxnLst/>
              <a:rect l="l" t="t" r="r" b="b"/>
              <a:pathLst>
                <a:path w="2137363" h="1959527">
                  <a:moveTo>
                    <a:pt x="57239" y="0"/>
                  </a:moveTo>
                  <a:lnTo>
                    <a:pt x="2080123" y="0"/>
                  </a:lnTo>
                  <a:cubicBezTo>
                    <a:pt x="2095304" y="0"/>
                    <a:pt x="2109863" y="6031"/>
                    <a:pt x="2120598" y="16765"/>
                  </a:cubicBezTo>
                  <a:cubicBezTo>
                    <a:pt x="2131332" y="27500"/>
                    <a:pt x="2137363" y="42059"/>
                    <a:pt x="2137363" y="57239"/>
                  </a:cubicBezTo>
                  <a:lnTo>
                    <a:pt x="2137363" y="1902287"/>
                  </a:lnTo>
                  <a:cubicBezTo>
                    <a:pt x="2137363" y="1917468"/>
                    <a:pt x="2131332" y="1932027"/>
                    <a:pt x="2120598" y="1942761"/>
                  </a:cubicBezTo>
                  <a:cubicBezTo>
                    <a:pt x="2109863" y="1953496"/>
                    <a:pt x="2095304" y="1959527"/>
                    <a:pt x="2080123" y="1959527"/>
                  </a:cubicBezTo>
                  <a:lnTo>
                    <a:pt x="57239" y="1959527"/>
                  </a:lnTo>
                  <a:cubicBezTo>
                    <a:pt x="42059" y="1959527"/>
                    <a:pt x="27500" y="1953496"/>
                    <a:pt x="16765" y="1942761"/>
                  </a:cubicBezTo>
                  <a:cubicBezTo>
                    <a:pt x="6031" y="1932027"/>
                    <a:pt x="0" y="1917468"/>
                    <a:pt x="0" y="1902287"/>
                  </a:cubicBezTo>
                  <a:lnTo>
                    <a:pt x="0" y="57239"/>
                  </a:lnTo>
                  <a:cubicBezTo>
                    <a:pt x="0" y="42059"/>
                    <a:pt x="6031" y="27500"/>
                    <a:pt x="16765" y="16765"/>
                  </a:cubicBezTo>
                  <a:cubicBezTo>
                    <a:pt x="27500" y="6031"/>
                    <a:pt x="42059" y="0"/>
                    <a:pt x="57239" y="0"/>
                  </a:cubicBezTo>
                  <a:close/>
                </a:path>
              </a:pathLst>
            </a:custGeom>
            <a:solidFill>
              <a:srgbClr val="E34C7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137363" cy="2016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6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346241" y="9595481"/>
            <a:ext cx="2040547" cy="438718"/>
          </a:xfrm>
          <a:custGeom>
            <a:avLst/>
            <a:gdLst/>
            <a:ahLst/>
            <a:cxnLst/>
            <a:rect l="l" t="t" r="r" b="b"/>
            <a:pathLst>
              <a:path w="2040547" h="438718">
                <a:moveTo>
                  <a:pt x="0" y="0"/>
                </a:moveTo>
                <a:lnTo>
                  <a:pt x="2040547" y="0"/>
                </a:lnTo>
                <a:lnTo>
                  <a:pt x="2040547" y="438717"/>
                </a:lnTo>
                <a:lnTo>
                  <a:pt x="0" y="4387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92386" y="0"/>
            <a:ext cx="2388803" cy="2394790"/>
          </a:xfrm>
          <a:custGeom>
            <a:avLst/>
            <a:gdLst/>
            <a:ahLst/>
            <a:cxnLst/>
            <a:rect l="l" t="t" r="r" b="b"/>
            <a:pathLst>
              <a:path w="2388803" h="2394790">
                <a:moveTo>
                  <a:pt x="0" y="0"/>
                </a:moveTo>
                <a:lnTo>
                  <a:pt x="2388803" y="0"/>
                </a:lnTo>
                <a:lnTo>
                  <a:pt x="2388803" y="2394790"/>
                </a:lnTo>
                <a:lnTo>
                  <a:pt x="0" y="2394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0596405" y="9258300"/>
            <a:ext cx="2388803" cy="2394790"/>
          </a:xfrm>
          <a:custGeom>
            <a:avLst/>
            <a:gdLst/>
            <a:ahLst/>
            <a:cxnLst/>
            <a:rect l="l" t="t" r="r" b="b"/>
            <a:pathLst>
              <a:path w="2388803" h="2394790">
                <a:moveTo>
                  <a:pt x="2388803" y="0"/>
                </a:moveTo>
                <a:lnTo>
                  <a:pt x="0" y="0"/>
                </a:lnTo>
                <a:lnTo>
                  <a:pt x="0" y="2394790"/>
                </a:lnTo>
                <a:lnTo>
                  <a:pt x="2388803" y="2394790"/>
                </a:lnTo>
                <a:lnTo>
                  <a:pt x="238880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9091" y="2394790"/>
            <a:ext cx="3099344" cy="348676"/>
          </a:xfrm>
          <a:custGeom>
            <a:avLst/>
            <a:gdLst/>
            <a:ahLst/>
            <a:cxnLst/>
            <a:rect l="l" t="t" r="r" b="b"/>
            <a:pathLst>
              <a:path w="3099344" h="348676">
                <a:moveTo>
                  <a:pt x="0" y="0"/>
                </a:moveTo>
                <a:lnTo>
                  <a:pt x="3099344" y="0"/>
                </a:lnTo>
                <a:lnTo>
                  <a:pt x="3099344" y="348676"/>
                </a:lnTo>
                <a:lnTo>
                  <a:pt x="0" y="348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91321" y="1066371"/>
            <a:ext cx="8352679" cy="118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9"/>
              </a:lnSpc>
              <a:spcBef>
                <a:spcPct val="0"/>
              </a:spcBef>
            </a:pPr>
            <a:r>
              <a:rPr lang="en-US" sz="8799" b="1" spc="1073" dirty="0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SURVEY OF PRICE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07901" y="2546563"/>
            <a:ext cx="6701548" cy="504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407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 spc="14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Sample Size: 50 Participants</a:t>
            </a:r>
          </a:p>
          <a:p>
            <a:pPr marL="518158" lvl="1" indent="-259079" algn="l">
              <a:lnSpc>
                <a:spcPts val="407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 spc="14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Consumer Interest: 100% Affirmative (Every respondent would purchase).</a:t>
            </a:r>
          </a:p>
          <a:p>
            <a:pPr marL="518158" lvl="1" indent="-259079" algn="l">
              <a:lnSpc>
                <a:spcPts val="407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 spc="14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Target Price Point: $140–$150 (Identified by 40% of respondents).</a:t>
            </a:r>
          </a:p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2399" u="none" strike="noStrike" spc="14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Conclusion: The data reflects an enthusiastic market with a strong consensus on value, particularly within the mid-tier premium sneaker bracket.</a:t>
            </a:r>
          </a:p>
          <a:p>
            <a:pPr marL="0" lvl="0" indent="0" algn="l">
              <a:lnSpc>
                <a:spcPts val="3400"/>
              </a:lnSpc>
              <a:spcBef>
                <a:spcPct val="0"/>
              </a:spcBef>
            </a:pPr>
            <a:endParaRPr lang="en-US" sz="2399" u="none" strike="noStrike" spc="14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87023" y="7119033"/>
            <a:ext cx="9205749" cy="1749092"/>
          </a:xfrm>
          <a:custGeom>
            <a:avLst/>
            <a:gdLst/>
            <a:ahLst/>
            <a:cxnLst/>
            <a:rect l="l" t="t" r="r" b="b"/>
            <a:pathLst>
              <a:path w="9205749" h="1749092">
                <a:moveTo>
                  <a:pt x="0" y="0"/>
                </a:moveTo>
                <a:lnTo>
                  <a:pt x="9205749" y="0"/>
                </a:lnTo>
                <a:lnTo>
                  <a:pt x="9205749" y="1749093"/>
                </a:lnTo>
                <a:lnTo>
                  <a:pt x="0" y="1749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08309" y="4126646"/>
            <a:ext cx="6140189" cy="3537958"/>
            <a:chOff x="0" y="0"/>
            <a:chExt cx="1428609" cy="8231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8609" cy="823160"/>
            </a:xfrm>
            <a:custGeom>
              <a:avLst/>
              <a:gdLst/>
              <a:ahLst/>
              <a:cxnLst/>
              <a:rect l="l" t="t" r="r" b="b"/>
              <a:pathLst>
                <a:path w="1428609" h="823160">
                  <a:moveTo>
                    <a:pt x="66826" y="0"/>
                  </a:moveTo>
                  <a:lnTo>
                    <a:pt x="1361784" y="0"/>
                  </a:lnTo>
                  <a:cubicBezTo>
                    <a:pt x="1398690" y="0"/>
                    <a:pt x="1428609" y="29919"/>
                    <a:pt x="1428609" y="66826"/>
                  </a:cubicBezTo>
                  <a:lnTo>
                    <a:pt x="1428609" y="756335"/>
                  </a:lnTo>
                  <a:cubicBezTo>
                    <a:pt x="1428609" y="793242"/>
                    <a:pt x="1398690" y="823160"/>
                    <a:pt x="1361784" y="823160"/>
                  </a:cubicBezTo>
                  <a:lnTo>
                    <a:pt x="66826" y="823160"/>
                  </a:lnTo>
                  <a:cubicBezTo>
                    <a:pt x="29919" y="823160"/>
                    <a:pt x="0" y="793242"/>
                    <a:pt x="0" y="756335"/>
                  </a:cubicBezTo>
                  <a:lnTo>
                    <a:pt x="0" y="66826"/>
                  </a:lnTo>
                  <a:cubicBezTo>
                    <a:pt x="0" y="29919"/>
                    <a:pt x="29919" y="0"/>
                    <a:pt x="66826" y="0"/>
                  </a:cubicBezTo>
                  <a:close/>
                </a:path>
              </a:pathLst>
            </a:custGeom>
            <a:blipFill>
              <a:blip r:embed="rId3"/>
              <a:stretch>
                <a:fillRect l="-990" r="-9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6025174" y="4003940"/>
            <a:ext cx="2468252" cy="2474439"/>
          </a:xfrm>
          <a:custGeom>
            <a:avLst/>
            <a:gdLst/>
            <a:ahLst/>
            <a:cxnLst/>
            <a:rect l="l" t="t" r="r" b="b"/>
            <a:pathLst>
              <a:path w="2468252" h="2474439">
                <a:moveTo>
                  <a:pt x="2468252" y="0"/>
                </a:moveTo>
                <a:lnTo>
                  <a:pt x="0" y="0"/>
                </a:lnTo>
                <a:lnTo>
                  <a:pt x="0" y="2474438"/>
                </a:lnTo>
                <a:lnTo>
                  <a:pt x="2468252" y="2474438"/>
                </a:lnTo>
                <a:lnTo>
                  <a:pt x="246825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8565433"/>
            <a:ext cx="6290705" cy="1195234"/>
          </a:xfrm>
          <a:custGeom>
            <a:avLst/>
            <a:gdLst/>
            <a:ahLst/>
            <a:cxnLst/>
            <a:rect l="l" t="t" r="r" b="b"/>
            <a:pathLst>
              <a:path w="6290705" h="1195234">
                <a:moveTo>
                  <a:pt x="0" y="0"/>
                </a:moveTo>
                <a:lnTo>
                  <a:pt x="6290705" y="0"/>
                </a:lnTo>
                <a:lnTo>
                  <a:pt x="6290705" y="1195234"/>
                </a:lnTo>
                <a:lnTo>
                  <a:pt x="0" y="1195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1198442"/>
            <a:ext cx="6290705" cy="8059858"/>
            <a:chOff x="0" y="0"/>
            <a:chExt cx="1656811" cy="21227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56811" cy="2122761"/>
            </a:xfrm>
            <a:custGeom>
              <a:avLst/>
              <a:gdLst/>
              <a:ahLst/>
              <a:cxnLst/>
              <a:rect l="l" t="t" r="r" b="b"/>
              <a:pathLst>
                <a:path w="1656811" h="2122761">
                  <a:moveTo>
                    <a:pt x="73842" y="0"/>
                  </a:moveTo>
                  <a:lnTo>
                    <a:pt x="1582970" y="0"/>
                  </a:lnTo>
                  <a:cubicBezTo>
                    <a:pt x="1602554" y="0"/>
                    <a:pt x="1621336" y="7780"/>
                    <a:pt x="1635184" y="21628"/>
                  </a:cubicBezTo>
                  <a:cubicBezTo>
                    <a:pt x="1649032" y="35476"/>
                    <a:pt x="1656811" y="54258"/>
                    <a:pt x="1656811" y="73842"/>
                  </a:cubicBezTo>
                  <a:lnTo>
                    <a:pt x="1656811" y="2048920"/>
                  </a:lnTo>
                  <a:cubicBezTo>
                    <a:pt x="1656811" y="2089701"/>
                    <a:pt x="1623751" y="2122761"/>
                    <a:pt x="1582970" y="2122761"/>
                  </a:cubicBezTo>
                  <a:lnTo>
                    <a:pt x="73842" y="2122761"/>
                  </a:lnTo>
                  <a:cubicBezTo>
                    <a:pt x="33060" y="2122761"/>
                    <a:pt x="0" y="2089701"/>
                    <a:pt x="0" y="2048920"/>
                  </a:cubicBezTo>
                  <a:lnTo>
                    <a:pt x="0" y="73842"/>
                  </a:lnTo>
                  <a:cubicBezTo>
                    <a:pt x="0" y="33060"/>
                    <a:pt x="33060" y="0"/>
                    <a:pt x="73842" y="0"/>
                  </a:cubicBezTo>
                  <a:close/>
                </a:path>
              </a:pathLst>
            </a:custGeom>
            <a:solidFill>
              <a:srgbClr val="FC71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656811" cy="2179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6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25174" y="1296101"/>
            <a:ext cx="3935195" cy="3945058"/>
          </a:xfrm>
          <a:custGeom>
            <a:avLst/>
            <a:gdLst/>
            <a:ahLst/>
            <a:cxnLst/>
            <a:rect l="l" t="t" r="r" b="b"/>
            <a:pathLst>
              <a:path w="3935195" h="3945058">
                <a:moveTo>
                  <a:pt x="0" y="0"/>
                </a:moveTo>
                <a:lnTo>
                  <a:pt x="3935195" y="0"/>
                </a:lnTo>
                <a:lnTo>
                  <a:pt x="3935195" y="3945058"/>
                </a:lnTo>
                <a:lnTo>
                  <a:pt x="0" y="39450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-580640" y="-318560"/>
            <a:ext cx="2719030" cy="2725844"/>
          </a:xfrm>
          <a:custGeom>
            <a:avLst/>
            <a:gdLst/>
            <a:ahLst/>
            <a:cxnLst/>
            <a:rect l="l" t="t" r="r" b="b"/>
            <a:pathLst>
              <a:path w="2719030" h="2725844">
                <a:moveTo>
                  <a:pt x="2719030" y="0"/>
                </a:moveTo>
                <a:lnTo>
                  <a:pt x="0" y="0"/>
                </a:lnTo>
                <a:lnTo>
                  <a:pt x="0" y="2725845"/>
                </a:lnTo>
                <a:lnTo>
                  <a:pt x="2719030" y="2725845"/>
                </a:lnTo>
                <a:lnTo>
                  <a:pt x="271903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031613" y="2404093"/>
            <a:ext cx="3776696" cy="424878"/>
          </a:xfrm>
          <a:custGeom>
            <a:avLst/>
            <a:gdLst/>
            <a:ahLst/>
            <a:cxnLst/>
            <a:rect l="l" t="t" r="r" b="b"/>
            <a:pathLst>
              <a:path w="3776696" h="424878">
                <a:moveTo>
                  <a:pt x="0" y="0"/>
                </a:moveTo>
                <a:lnTo>
                  <a:pt x="3776696" y="0"/>
                </a:lnTo>
                <a:lnTo>
                  <a:pt x="3776696" y="424878"/>
                </a:lnTo>
                <a:lnTo>
                  <a:pt x="0" y="4248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6646149" y="5811985"/>
            <a:ext cx="7404595" cy="4266506"/>
            <a:chOff x="0" y="0"/>
            <a:chExt cx="1428609" cy="8231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28609" cy="823160"/>
            </a:xfrm>
            <a:custGeom>
              <a:avLst/>
              <a:gdLst/>
              <a:ahLst/>
              <a:cxnLst/>
              <a:rect l="l" t="t" r="r" b="b"/>
              <a:pathLst>
                <a:path w="1428609" h="823160">
                  <a:moveTo>
                    <a:pt x="79538" y="0"/>
                  </a:moveTo>
                  <a:lnTo>
                    <a:pt x="1349071" y="0"/>
                  </a:lnTo>
                  <a:cubicBezTo>
                    <a:pt x="1370166" y="0"/>
                    <a:pt x="1390397" y="8380"/>
                    <a:pt x="1405313" y="23296"/>
                  </a:cubicBezTo>
                  <a:cubicBezTo>
                    <a:pt x="1420229" y="38212"/>
                    <a:pt x="1428609" y="58443"/>
                    <a:pt x="1428609" y="79538"/>
                  </a:cubicBezTo>
                  <a:lnTo>
                    <a:pt x="1428609" y="743623"/>
                  </a:lnTo>
                  <a:cubicBezTo>
                    <a:pt x="1428609" y="764717"/>
                    <a:pt x="1420229" y="784948"/>
                    <a:pt x="1405313" y="799864"/>
                  </a:cubicBezTo>
                  <a:cubicBezTo>
                    <a:pt x="1390397" y="814780"/>
                    <a:pt x="1370166" y="823160"/>
                    <a:pt x="1349071" y="823160"/>
                  </a:cubicBezTo>
                  <a:lnTo>
                    <a:pt x="79538" y="823160"/>
                  </a:lnTo>
                  <a:cubicBezTo>
                    <a:pt x="58443" y="823160"/>
                    <a:pt x="38212" y="814780"/>
                    <a:pt x="23296" y="799864"/>
                  </a:cubicBezTo>
                  <a:cubicBezTo>
                    <a:pt x="8380" y="784948"/>
                    <a:pt x="0" y="764717"/>
                    <a:pt x="0" y="743623"/>
                  </a:cubicBezTo>
                  <a:lnTo>
                    <a:pt x="0" y="79538"/>
                  </a:lnTo>
                  <a:cubicBezTo>
                    <a:pt x="0" y="58443"/>
                    <a:pt x="8380" y="38212"/>
                    <a:pt x="23296" y="23296"/>
                  </a:cubicBezTo>
                  <a:cubicBezTo>
                    <a:pt x="38212" y="8380"/>
                    <a:pt x="58443" y="0"/>
                    <a:pt x="79538" y="0"/>
                  </a:cubicBezTo>
                  <a:close/>
                </a:path>
              </a:pathLst>
            </a:custGeom>
            <a:blipFill>
              <a:blip r:embed="rId8"/>
              <a:stretch>
                <a:fillRect t="-2173" b="-21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5400000" flipH="1">
            <a:off x="7893405" y="8341265"/>
            <a:ext cx="2040390" cy="2838804"/>
          </a:xfrm>
          <a:custGeom>
            <a:avLst/>
            <a:gdLst/>
            <a:ahLst/>
            <a:cxnLst/>
            <a:rect l="l" t="t" r="r" b="b"/>
            <a:pathLst>
              <a:path w="2040390" h="2838804">
                <a:moveTo>
                  <a:pt x="2040390" y="0"/>
                </a:moveTo>
                <a:lnTo>
                  <a:pt x="0" y="0"/>
                </a:lnTo>
                <a:lnTo>
                  <a:pt x="0" y="2838804"/>
                </a:lnTo>
                <a:lnTo>
                  <a:pt x="2040390" y="2838804"/>
                </a:lnTo>
                <a:lnTo>
                  <a:pt x="204039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207506" y="-557528"/>
            <a:ext cx="6540530" cy="6540530"/>
          </a:xfrm>
          <a:custGeom>
            <a:avLst/>
            <a:gdLst/>
            <a:ahLst/>
            <a:cxnLst/>
            <a:rect l="l" t="t" r="r" b="b"/>
            <a:pathLst>
              <a:path w="7420106" h="7420106">
                <a:moveTo>
                  <a:pt x="0" y="0"/>
                </a:moveTo>
                <a:lnTo>
                  <a:pt x="7420105" y="0"/>
                </a:lnTo>
                <a:lnTo>
                  <a:pt x="7420105" y="7420106"/>
                </a:lnTo>
                <a:lnTo>
                  <a:pt x="0" y="74201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494198" y="1044362"/>
            <a:ext cx="9227687" cy="118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9"/>
              </a:lnSpc>
              <a:spcBef>
                <a:spcPct val="0"/>
              </a:spcBef>
            </a:pPr>
            <a:r>
              <a:rPr lang="en-US" sz="8799" b="1" spc="1073" dirty="0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TARGET AUDIENCE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9844" y="2889621"/>
            <a:ext cx="5039392" cy="4677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2399" u="none" strike="noStrike" spc="14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Whether you’re hitting the skate park, heading to the game, or adding to your permanent collection, this custom Dunk is for you. From the young fans to the street-style veterans and the serious collectors, I tried to bottle the energy of San Antonio into one pair of kicks..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66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115902" y="0"/>
            <a:ext cx="7288715" cy="10287000"/>
            <a:chOff x="0" y="0"/>
            <a:chExt cx="1129213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9213" cy="1593725"/>
            </a:xfrm>
            <a:custGeom>
              <a:avLst/>
              <a:gdLst/>
              <a:ahLst/>
              <a:cxnLst/>
              <a:rect l="l" t="t" r="r" b="b"/>
              <a:pathLst>
                <a:path w="1129213" h="1593725">
                  <a:moveTo>
                    <a:pt x="0" y="0"/>
                  </a:moveTo>
                  <a:lnTo>
                    <a:pt x="1129213" y="0"/>
                  </a:lnTo>
                  <a:lnTo>
                    <a:pt x="112921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28589" r="-285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 flipH="1">
            <a:off x="1158435" y="5263566"/>
            <a:ext cx="3670464" cy="5106732"/>
          </a:xfrm>
          <a:custGeom>
            <a:avLst/>
            <a:gdLst/>
            <a:ahLst/>
            <a:cxnLst/>
            <a:rect l="l" t="t" r="r" b="b"/>
            <a:pathLst>
              <a:path w="3670464" h="5106732">
                <a:moveTo>
                  <a:pt x="3670463" y="0"/>
                </a:moveTo>
                <a:lnTo>
                  <a:pt x="0" y="0"/>
                </a:lnTo>
                <a:lnTo>
                  <a:pt x="0" y="5106732"/>
                </a:lnTo>
                <a:lnTo>
                  <a:pt x="3670463" y="5106732"/>
                </a:lnTo>
                <a:lnTo>
                  <a:pt x="367046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719224" y="0"/>
            <a:ext cx="6540076" cy="8428579"/>
            <a:chOff x="0" y="0"/>
            <a:chExt cx="1722489" cy="2219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2489" cy="2219873"/>
            </a:xfrm>
            <a:custGeom>
              <a:avLst/>
              <a:gdLst/>
              <a:ahLst/>
              <a:cxnLst/>
              <a:rect l="l" t="t" r="r" b="b"/>
              <a:pathLst>
                <a:path w="1722489" h="2219873">
                  <a:moveTo>
                    <a:pt x="71026" y="0"/>
                  </a:moveTo>
                  <a:lnTo>
                    <a:pt x="1651463" y="0"/>
                  </a:lnTo>
                  <a:cubicBezTo>
                    <a:pt x="1670301" y="0"/>
                    <a:pt x="1688366" y="7483"/>
                    <a:pt x="1701686" y="20803"/>
                  </a:cubicBezTo>
                  <a:cubicBezTo>
                    <a:pt x="1715006" y="34123"/>
                    <a:pt x="1722489" y="52189"/>
                    <a:pt x="1722489" y="71026"/>
                  </a:cubicBezTo>
                  <a:lnTo>
                    <a:pt x="1722489" y="2148847"/>
                  </a:lnTo>
                  <a:cubicBezTo>
                    <a:pt x="1722489" y="2188073"/>
                    <a:pt x="1690690" y="2219873"/>
                    <a:pt x="1651463" y="2219873"/>
                  </a:cubicBezTo>
                  <a:lnTo>
                    <a:pt x="71026" y="2219873"/>
                  </a:lnTo>
                  <a:cubicBezTo>
                    <a:pt x="31799" y="2219873"/>
                    <a:pt x="0" y="2188073"/>
                    <a:pt x="0" y="2148847"/>
                  </a:cubicBezTo>
                  <a:lnTo>
                    <a:pt x="0" y="71026"/>
                  </a:lnTo>
                  <a:cubicBezTo>
                    <a:pt x="0" y="31799"/>
                    <a:pt x="31799" y="0"/>
                    <a:pt x="710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722489" cy="2277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255967" y="6575426"/>
            <a:ext cx="8615893" cy="3566170"/>
          </a:xfrm>
          <a:custGeom>
            <a:avLst/>
            <a:gdLst/>
            <a:ahLst/>
            <a:cxnLst/>
            <a:rect l="l" t="t" r="r" b="b"/>
            <a:pathLst>
              <a:path w="8615893" h="3566170">
                <a:moveTo>
                  <a:pt x="0" y="0"/>
                </a:moveTo>
                <a:lnTo>
                  <a:pt x="8615893" y="0"/>
                </a:lnTo>
                <a:lnTo>
                  <a:pt x="8615893" y="3566169"/>
                </a:lnTo>
                <a:lnTo>
                  <a:pt x="0" y="3566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0600" b="-406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181100"/>
            <a:ext cx="7137199" cy="229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9"/>
              </a:lnSpc>
              <a:spcBef>
                <a:spcPct val="0"/>
              </a:spcBef>
            </a:pPr>
            <a:r>
              <a:rPr lang="en-US" sz="8799" b="1" spc="1073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EXAMPLES OF USE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11431" y="904875"/>
            <a:ext cx="5155661" cy="47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9"/>
              </a:lnSpc>
              <a:spcBef>
                <a:spcPct val="0"/>
              </a:spcBef>
            </a:pPr>
            <a:r>
              <a:rPr lang="en-US" sz="2499" spc="149" dirty="0">
                <a:solidFill>
                  <a:srgbClr val="383F2E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2499" u="none" strike="noStrike" spc="149" dirty="0">
                <a:solidFill>
                  <a:srgbClr val="383F2E"/>
                </a:solidFill>
                <a:latin typeface="Roboto"/>
                <a:ea typeface="Roboto"/>
                <a:cs typeface="Roboto"/>
                <a:sym typeface="Roboto"/>
              </a:rPr>
              <a:t>ur community spoke, and they’re ready to lace up. Whether it’s bringing the heat to a Spurs game, matching a fresh fit for a night out in San Antonio, or turning heads at the next big sneaker convention—this design is built for every occasion.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3577</TotalTime>
  <Words>358</Words>
  <Application>Microsoft Macintosh PowerPoint</Application>
  <PresentationFormat>Custom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Bebas Neue Bold</vt:lpstr>
      <vt:lpstr>Calibri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Green Modern Shoe Monthly Report Presentation</dc:title>
  <cp:lastModifiedBy>jack pina</cp:lastModifiedBy>
  <cp:revision>8</cp:revision>
  <dcterms:created xsi:type="dcterms:W3CDTF">2006-08-16T00:00:00Z</dcterms:created>
  <dcterms:modified xsi:type="dcterms:W3CDTF">2026-07-09T18:58:37Z</dcterms:modified>
  <dc:identifier>DAHK1qOVf_w</dc:identifier>
</cp:coreProperties>
</file>